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74" r:id="rId3"/>
    <p:sldId id="298"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9" r:id="rId18"/>
    <p:sldId id="290" r:id="rId19"/>
    <p:sldId id="291" r:id="rId20"/>
    <p:sldId id="292" r:id="rId21"/>
    <p:sldId id="293" r:id="rId22"/>
    <p:sldId id="294" r:id="rId23"/>
    <p:sldId id="295" r:id="rId24"/>
    <p:sldId id="296" r:id="rId25"/>
    <p:sldId id="297"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01" autoAdjust="0"/>
    <p:restoredTop sz="94660"/>
  </p:normalViewPr>
  <p:slideViewPr>
    <p:cSldViewPr snapToGrid="0">
      <p:cViewPr varScale="1">
        <p:scale>
          <a:sx n="157" d="100"/>
          <a:sy n="157"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435F6-ACD8-42DA-AAD0-EA8E56FC5293}" type="datetimeFigureOut">
              <a:rPr lang="ko-KR" altLang="en-US" smtClean="0"/>
              <a:t>2022. 9. 1.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6397B-26E3-44C0-BFE8-C977DBE629D2}" type="slidenum">
              <a:rPr lang="ko-KR" altLang="en-US" smtClean="0"/>
              <a:t>‹#›</a:t>
            </a:fld>
            <a:endParaRPr lang="ko-KR" altLang="en-US"/>
          </a:p>
        </p:txBody>
      </p:sp>
    </p:spTree>
    <p:extLst>
      <p:ext uri="{BB962C8B-B14F-4D97-AF65-F5344CB8AC3E}">
        <p14:creationId xmlns:p14="http://schemas.microsoft.com/office/powerpoint/2010/main" val="364348118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35B123-218A-9183-A853-47E02DB65D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A6FA720-1974-3585-EF9F-77F0A7F6C9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7" name="날짜 개체 틀 6">
            <a:extLst>
              <a:ext uri="{FF2B5EF4-FFF2-40B4-BE49-F238E27FC236}">
                <a16:creationId xmlns:a16="http://schemas.microsoft.com/office/drawing/2014/main" id="{4196647C-2639-EA82-BC64-1E0804FD74C8}"/>
              </a:ext>
            </a:extLst>
          </p:cNvPr>
          <p:cNvSpPr>
            <a:spLocks noGrp="1"/>
          </p:cNvSpPr>
          <p:nvPr>
            <p:ph type="dt" sz="half" idx="10"/>
          </p:nvPr>
        </p:nvSpPr>
        <p:spPr/>
        <p:txBody>
          <a:bodyPr/>
          <a:lstStyle/>
          <a:p>
            <a:fld id="{6E854D77-F252-734C-8F54-8F126F4F367E}" type="datetime1">
              <a:rPr lang="en-US" altLang="ko-KR" smtClean="0"/>
              <a:t>9/1/22</a:t>
            </a:fld>
            <a:endParaRPr lang="ko-KR" altLang="en-US"/>
          </a:p>
        </p:txBody>
      </p:sp>
      <p:sp>
        <p:nvSpPr>
          <p:cNvPr id="8" name="바닥글 개체 틀 7">
            <a:extLst>
              <a:ext uri="{FF2B5EF4-FFF2-40B4-BE49-F238E27FC236}">
                <a16:creationId xmlns:a16="http://schemas.microsoft.com/office/drawing/2014/main" id="{1C9FE913-C8A0-31FA-8FAA-B7692E265452}"/>
              </a:ext>
            </a:extLst>
          </p:cNvPr>
          <p:cNvSpPr>
            <a:spLocks noGrp="1"/>
          </p:cNvSpPr>
          <p:nvPr>
            <p:ph type="ftr" sz="quarter" idx="11"/>
          </p:nvPr>
        </p:nvSpPr>
        <p:spPr/>
        <p:txBody>
          <a:bodyPr/>
          <a:lstStyle/>
          <a:p>
            <a:r>
              <a:rPr lang="en-US" altLang="ko-KR"/>
              <a:t>Deep Learning Overview</a:t>
            </a:r>
            <a:endParaRPr lang="ko-KR" altLang="en-US" dirty="0"/>
          </a:p>
        </p:txBody>
      </p:sp>
      <p:sp>
        <p:nvSpPr>
          <p:cNvPr id="9" name="슬라이드 번호 개체 틀 8">
            <a:extLst>
              <a:ext uri="{FF2B5EF4-FFF2-40B4-BE49-F238E27FC236}">
                <a16:creationId xmlns:a16="http://schemas.microsoft.com/office/drawing/2014/main" id="{D1FA5DC3-73F7-4015-B4D0-F7E129E9AB13}"/>
              </a:ext>
            </a:extLst>
          </p:cNvPr>
          <p:cNvSpPr>
            <a:spLocks noGrp="1"/>
          </p:cNvSpPr>
          <p:nvPr>
            <p:ph type="sldNum" sz="quarter" idx="12"/>
          </p:nvPr>
        </p:nvSpPr>
        <p:spPr/>
        <p:txBody>
          <a:bodyPr/>
          <a:lstStyle/>
          <a:p>
            <a:fld id="{A67B93C0-C80E-4E24-8CB4-EFDAB9C96E13}" type="slidenum">
              <a:rPr lang="ko-KR" altLang="en-US" smtClean="0"/>
              <a:t>‹#›</a:t>
            </a:fld>
            <a:endParaRPr lang="ko-KR" altLang="en-US" dirty="0"/>
          </a:p>
        </p:txBody>
      </p:sp>
    </p:spTree>
    <p:extLst>
      <p:ext uri="{BB962C8B-B14F-4D97-AF65-F5344CB8AC3E}">
        <p14:creationId xmlns:p14="http://schemas.microsoft.com/office/powerpoint/2010/main" val="296164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A260EF-4DC1-4C5C-C84D-ACF119C30AD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64EC563-1553-9F8C-3A8A-944C3345CC4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C92BC77-9B37-235E-2115-655BE9483DFA}"/>
              </a:ext>
            </a:extLst>
          </p:cNvPr>
          <p:cNvSpPr>
            <a:spLocks noGrp="1"/>
          </p:cNvSpPr>
          <p:nvPr>
            <p:ph type="dt" sz="half" idx="10"/>
          </p:nvPr>
        </p:nvSpPr>
        <p:spPr/>
        <p:txBody>
          <a:bodyPr/>
          <a:lstStyle/>
          <a:p>
            <a:fld id="{79EEB812-6FAF-E340-AABB-23943EFD908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557FAE6B-4C97-47F5-FB82-105E16A29475}"/>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F5558C-27AC-3B5A-AC9B-9D3E8DF6F2B6}"/>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3676212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CA613E7-5B3C-6114-6471-C66D2D42D26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B71F407-E6F7-F177-9D95-E38044CC858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02ECB5A-0FEE-0B7A-D1EB-7F5A3884B5FA}"/>
              </a:ext>
            </a:extLst>
          </p:cNvPr>
          <p:cNvSpPr>
            <a:spLocks noGrp="1"/>
          </p:cNvSpPr>
          <p:nvPr>
            <p:ph type="dt" sz="half" idx="10"/>
          </p:nvPr>
        </p:nvSpPr>
        <p:spPr/>
        <p:txBody>
          <a:bodyPr/>
          <a:lstStyle/>
          <a:p>
            <a:fld id="{0FDF0FAE-FF15-CD4A-96AF-10786B432CF3}"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5878C8F6-9D2E-0EE4-235F-C1A7E2228E07}"/>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7A572C70-F5DC-3D92-9E01-BEF8AC2383AB}"/>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406697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2B4B64-FEF9-D6B7-0934-E4026ECD09C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E863412-83F3-5AD9-2C86-C37C43E4A7C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3E3A93F-2994-5E40-ABBF-B470BD3A33DA}"/>
              </a:ext>
            </a:extLst>
          </p:cNvPr>
          <p:cNvSpPr>
            <a:spLocks noGrp="1"/>
          </p:cNvSpPr>
          <p:nvPr>
            <p:ph type="dt" sz="half" idx="10"/>
          </p:nvPr>
        </p:nvSpPr>
        <p:spPr/>
        <p:txBody>
          <a:bodyPr/>
          <a:lstStyle/>
          <a:p>
            <a:fld id="{3477CE9F-3973-E34F-888F-2BFC4BB65B4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F504565A-6223-26BA-55A9-1D5A1B1EBCF0}"/>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33EB281B-D669-6767-989A-0B151DFB2EBD}"/>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152295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19B9D9-3299-7B14-A7F5-7B175DB9BA7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0B56A19-CC04-F04C-0B95-D0C0C0B352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CAFB969-1D65-C5A1-B7A4-43610816471C}"/>
              </a:ext>
            </a:extLst>
          </p:cNvPr>
          <p:cNvSpPr>
            <a:spLocks noGrp="1"/>
          </p:cNvSpPr>
          <p:nvPr>
            <p:ph type="dt" sz="half" idx="10"/>
          </p:nvPr>
        </p:nvSpPr>
        <p:spPr/>
        <p:txBody>
          <a:bodyPr/>
          <a:lstStyle/>
          <a:p>
            <a:fld id="{A3667751-9B77-414E-855F-C8B2A598EBD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69BF34D8-6160-44A7-4266-C49D8797971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D5DC7F18-72F6-B36D-20C9-84B1A16F66ED}"/>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3895350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97D9FB-D661-004B-1317-4EFFDCDFC2B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3CC12D3-90B7-5A53-807B-A59FCDCE518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E3DBB33-9A48-A1A9-8684-73208DAEB57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DCCF389-C18B-2B9F-DF1E-223332D53A59}"/>
              </a:ext>
            </a:extLst>
          </p:cNvPr>
          <p:cNvSpPr>
            <a:spLocks noGrp="1"/>
          </p:cNvSpPr>
          <p:nvPr>
            <p:ph type="dt" sz="half" idx="10"/>
          </p:nvPr>
        </p:nvSpPr>
        <p:spPr/>
        <p:txBody>
          <a:bodyPr/>
          <a:lstStyle/>
          <a:p>
            <a:fld id="{5D5754D5-16C9-0D4A-A2AB-E09C5DE4D9CD}" type="datetime1">
              <a:rPr lang="en-US" altLang="ko-KR" smtClean="0"/>
              <a:t>9/1/22</a:t>
            </a:fld>
            <a:endParaRPr lang="ko-KR" altLang="en-US"/>
          </a:p>
        </p:txBody>
      </p:sp>
      <p:sp>
        <p:nvSpPr>
          <p:cNvPr id="6" name="바닥글 개체 틀 5">
            <a:extLst>
              <a:ext uri="{FF2B5EF4-FFF2-40B4-BE49-F238E27FC236}">
                <a16:creationId xmlns:a16="http://schemas.microsoft.com/office/drawing/2014/main" id="{D5A09E78-D29F-E3E1-16C4-BED7A41737C8}"/>
              </a:ext>
            </a:extLst>
          </p:cNvPr>
          <p:cNvSpPr>
            <a:spLocks noGrp="1"/>
          </p:cNvSpPr>
          <p:nvPr>
            <p:ph type="ftr" sz="quarter" idx="11"/>
          </p:nvPr>
        </p:nvSpPr>
        <p:spPr/>
        <p:txBody>
          <a:bodyPr/>
          <a:lstStyle/>
          <a:p>
            <a:r>
              <a:rPr lang="en-US" altLang="ko-KR"/>
              <a:t>Deep Learning Overview</a:t>
            </a:r>
            <a:endParaRPr lang="ko-KR" altLang="en-US"/>
          </a:p>
        </p:txBody>
      </p:sp>
      <p:sp>
        <p:nvSpPr>
          <p:cNvPr id="7" name="슬라이드 번호 개체 틀 6">
            <a:extLst>
              <a:ext uri="{FF2B5EF4-FFF2-40B4-BE49-F238E27FC236}">
                <a16:creationId xmlns:a16="http://schemas.microsoft.com/office/drawing/2014/main" id="{5B1BB886-A029-92FC-5AD0-B59EC10F31A0}"/>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238679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2F94E9-2C19-DCAD-6AC2-928846C171D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B6702F0-A55F-917A-7625-B9F38F6246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A3F9763-EC9C-1E90-3015-236ECD70954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2F56EA2-69EE-D9DB-811C-4678EC317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6D61A5F-5DBB-D935-D214-A4D9E508FCA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2F06B1D-7149-96E3-720E-720C34B8A44B}"/>
              </a:ext>
            </a:extLst>
          </p:cNvPr>
          <p:cNvSpPr>
            <a:spLocks noGrp="1"/>
          </p:cNvSpPr>
          <p:nvPr>
            <p:ph type="dt" sz="half" idx="10"/>
          </p:nvPr>
        </p:nvSpPr>
        <p:spPr/>
        <p:txBody>
          <a:bodyPr/>
          <a:lstStyle/>
          <a:p>
            <a:fld id="{3273BE85-98E2-8C4E-8474-C3B246703E56}" type="datetime1">
              <a:rPr lang="en-US" altLang="ko-KR" smtClean="0"/>
              <a:t>9/1/22</a:t>
            </a:fld>
            <a:endParaRPr lang="ko-KR" altLang="en-US"/>
          </a:p>
        </p:txBody>
      </p:sp>
      <p:sp>
        <p:nvSpPr>
          <p:cNvPr id="8" name="바닥글 개체 틀 7">
            <a:extLst>
              <a:ext uri="{FF2B5EF4-FFF2-40B4-BE49-F238E27FC236}">
                <a16:creationId xmlns:a16="http://schemas.microsoft.com/office/drawing/2014/main" id="{90C639EF-626F-AB84-1F35-EC254D92CFD3}"/>
              </a:ext>
            </a:extLst>
          </p:cNvPr>
          <p:cNvSpPr>
            <a:spLocks noGrp="1"/>
          </p:cNvSpPr>
          <p:nvPr>
            <p:ph type="ftr" sz="quarter" idx="11"/>
          </p:nvPr>
        </p:nvSpPr>
        <p:spPr/>
        <p:txBody>
          <a:bodyPr/>
          <a:lstStyle/>
          <a:p>
            <a:r>
              <a:rPr lang="en-US" altLang="ko-KR"/>
              <a:t>Deep Learning Overview</a:t>
            </a:r>
            <a:endParaRPr lang="ko-KR" altLang="en-US"/>
          </a:p>
        </p:txBody>
      </p:sp>
      <p:sp>
        <p:nvSpPr>
          <p:cNvPr id="9" name="슬라이드 번호 개체 틀 8">
            <a:extLst>
              <a:ext uri="{FF2B5EF4-FFF2-40B4-BE49-F238E27FC236}">
                <a16:creationId xmlns:a16="http://schemas.microsoft.com/office/drawing/2014/main" id="{BE56E359-7F4A-A561-79A4-C05B22C4C7F7}"/>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46917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C76F28-6DAE-38D8-4B55-0164AAE231E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7D86B75-C0C2-68D2-FB10-121D6B638639}"/>
              </a:ext>
            </a:extLst>
          </p:cNvPr>
          <p:cNvSpPr>
            <a:spLocks noGrp="1"/>
          </p:cNvSpPr>
          <p:nvPr>
            <p:ph type="dt" sz="half" idx="10"/>
          </p:nvPr>
        </p:nvSpPr>
        <p:spPr/>
        <p:txBody>
          <a:bodyPr/>
          <a:lstStyle/>
          <a:p>
            <a:fld id="{60F6CBB4-6CC4-2846-898A-FC5DC81EC26D}" type="datetime1">
              <a:rPr lang="en-US" altLang="ko-KR" smtClean="0"/>
              <a:t>9/1/22</a:t>
            </a:fld>
            <a:endParaRPr lang="ko-KR" altLang="en-US"/>
          </a:p>
        </p:txBody>
      </p:sp>
      <p:sp>
        <p:nvSpPr>
          <p:cNvPr id="4" name="바닥글 개체 틀 3">
            <a:extLst>
              <a:ext uri="{FF2B5EF4-FFF2-40B4-BE49-F238E27FC236}">
                <a16:creationId xmlns:a16="http://schemas.microsoft.com/office/drawing/2014/main" id="{D297A4A3-4909-52D9-69A9-4004F6A5B8FD}"/>
              </a:ext>
            </a:extLst>
          </p:cNvPr>
          <p:cNvSpPr>
            <a:spLocks noGrp="1"/>
          </p:cNvSpPr>
          <p:nvPr>
            <p:ph type="ftr" sz="quarter" idx="11"/>
          </p:nvPr>
        </p:nvSpPr>
        <p:spPr/>
        <p:txBody>
          <a:bodyPr/>
          <a:lstStyle/>
          <a:p>
            <a:r>
              <a:rPr lang="en-US" altLang="ko-KR"/>
              <a:t>Deep Learning Overview</a:t>
            </a:r>
            <a:endParaRPr lang="ko-KR" altLang="en-US"/>
          </a:p>
        </p:txBody>
      </p:sp>
      <p:sp>
        <p:nvSpPr>
          <p:cNvPr id="5" name="슬라이드 번호 개체 틀 4">
            <a:extLst>
              <a:ext uri="{FF2B5EF4-FFF2-40B4-BE49-F238E27FC236}">
                <a16:creationId xmlns:a16="http://schemas.microsoft.com/office/drawing/2014/main" id="{2C8A4A99-0C5E-4F59-18B4-D30BA33D8B23}"/>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698981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60899E6-18AF-E1B8-3588-B97A49F5D448}"/>
              </a:ext>
            </a:extLst>
          </p:cNvPr>
          <p:cNvSpPr>
            <a:spLocks noGrp="1"/>
          </p:cNvSpPr>
          <p:nvPr>
            <p:ph type="dt" sz="half" idx="10"/>
          </p:nvPr>
        </p:nvSpPr>
        <p:spPr/>
        <p:txBody>
          <a:bodyPr/>
          <a:lstStyle/>
          <a:p>
            <a:fld id="{7B0F2C2C-BDD3-884E-AFC5-6279DC3E97EC}" type="datetime1">
              <a:rPr lang="en-US" altLang="ko-KR" smtClean="0"/>
              <a:t>9/1/22</a:t>
            </a:fld>
            <a:endParaRPr lang="ko-KR" altLang="en-US"/>
          </a:p>
        </p:txBody>
      </p:sp>
      <p:sp>
        <p:nvSpPr>
          <p:cNvPr id="3" name="바닥글 개체 틀 2">
            <a:extLst>
              <a:ext uri="{FF2B5EF4-FFF2-40B4-BE49-F238E27FC236}">
                <a16:creationId xmlns:a16="http://schemas.microsoft.com/office/drawing/2014/main" id="{66791E76-4D0E-7A83-EAF3-9C0B1401811F}"/>
              </a:ext>
            </a:extLst>
          </p:cNvPr>
          <p:cNvSpPr>
            <a:spLocks noGrp="1"/>
          </p:cNvSpPr>
          <p:nvPr>
            <p:ph type="ftr" sz="quarter" idx="11"/>
          </p:nvPr>
        </p:nvSpPr>
        <p:spPr/>
        <p:txBody>
          <a:bodyPr/>
          <a:lstStyle/>
          <a:p>
            <a:r>
              <a:rPr lang="en-US" altLang="ko-KR"/>
              <a:t>Deep Learning Overview</a:t>
            </a:r>
            <a:endParaRPr lang="ko-KR" altLang="en-US"/>
          </a:p>
        </p:txBody>
      </p:sp>
      <p:sp>
        <p:nvSpPr>
          <p:cNvPr id="4" name="슬라이드 번호 개체 틀 3">
            <a:extLst>
              <a:ext uri="{FF2B5EF4-FFF2-40B4-BE49-F238E27FC236}">
                <a16:creationId xmlns:a16="http://schemas.microsoft.com/office/drawing/2014/main" id="{C773A229-FCAE-DC82-283B-EF32A7DFC3B2}"/>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143314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0CAFB4-F03D-E0B7-9615-10A51633178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B18FEE6-404B-E80C-41C5-862686C5D5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41E81749-774D-F9F5-6899-27D773149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D74F6A-67D8-474F-F58C-17442B8BC476}"/>
              </a:ext>
            </a:extLst>
          </p:cNvPr>
          <p:cNvSpPr>
            <a:spLocks noGrp="1"/>
          </p:cNvSpPr>
          <p:nvPr>
            <p:ph type="dt" sz="half" idx="10"/>
          </p:nvPr>
        </p:nvSpPr>
        <p:spPr/>
        <p:txBody>
          <a:bodyPr/>
          <a:lstStyle/>
          <a:p>
            <a:fld id="{3EAE7B79-CBE7-D047-BD8B-A59781B133C8}" type="datetime1">
              <a:rPr lang="en-US" altLang="ko-KR" smtClean="0"/>
              <a:t>9/1/22</a:t>
            </a:fld>
            <a:endParaRPr lang="ko-KR" altLang="en-US"/>
          </a:p>
        </p:txBody>
      </p:sp>
      <p:sp>
        <p:nvSpPr>
          <p:cNvPr id="6" name="바닥글 개체 틀 5">
            <a:extLst>
              <a:ext uri="{FF2B5EF4-FFF2-40B4-BE49-F238E27FC236}">
                <a16:creationId xmlns:a16="http://schemas.microsoft.com/office/drawing/2014/main" id="{38A430A5-51E3-4E8A-B70E-6751748AEF15}"/>
              </a:ext>
            </a:extLst>
          </p:cNvPr>
          <p:cNvSpPr>
            <a:spLocks noGrp="1"/>
          </p:cNvSpPr>
          <p:nvPr>
            <p:ph type="ftr" sz="quarter" idx="11"/>
          </p:nvPr>
        </p:nvSpPr>
        <p:spPr/>
        <p:txBody>
          <a:bodyPr/>
          <a:lstStyle/>
          <a:p>
            <a:r>
              <a:rPr lang="en-US" altLang="ko-KR"/>
              <a:t>Deep Learning Overview</a:t>
            </a:r>
            <a:endParaRPr lang="ko-KR" altLang="en-US"/>
          </a:p>
        </p:txBody>
      </p:sp>
      <p:sp>
        <p:nvSpPr>
          <p:cNvPr id="7" name="슬라이드 번호 개체 틀 6">
            <a:extLst>
              <a:ext uri="{FF2B5EF4-FFF2-40B4-BE49-F238E27FC236}">
                <a16:creationId xmlns:a16="http://schemas.microsoft.com/office/drawing/2014/main" id="{F442A0B9-AE0B-1196-D667-9BB4DAE8B4EF}"/>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4280380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821CE-016B-4F5D-771C-62970B35B2E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64D6A98-2644-EB84-E41B-D581C2F93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EF16CC1-A2A9-3471-1DD3-3CCC77D0B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1BB32E1-0AD3-6F7C-D204-42CF8B004E79}"/>
              </a:ext>
            </a:extLst>
          </p:cNvPr>
          <p:cNvSpPr>
            <a:spLocks noGrp="1"/>
          </p:cNvSpPr>
          <p:nvPr>
            <p:ph type="dt" sz="half" idx="10"/>
          </p:nvPr>
        </p:nvSpPr>
        <p:spPr/>
        <p:txBody>
          <a:bodyPr/>
          <a:lstStyle/>
          <a:p>
            <a:fld id="{A89E9F9E-7D17-D94B-A57E-C5BF2AAFDF6A}" type="datetime1">
              <a:rPr lang="en-US" altLang="ko-KR" smtClean="0"/>
              <a:t>9/1/22</a:t>
            </a:fld>
            <a:endParaRPr lang="ko-KR" altLang="en-US"/>
          </a:p>
        </p:txBody>
      </p:sp>
      <p:sp>
        <p:nvSpPr>
          <p:cNvPr id="6" name="바닥글 개체 틀 5">
            <a:extLst>
              <a:ext uri="{FF2B5EF4-FFF2-40B4-BE49-F238E27FC236}">
                <a16:creationId xmlns:a16="http://schemas.microsoft.com/office/drawing/2014/main" id="{6120874F-C7A6-2E9D-1895-7BD4B907E020}"/>
              </a:ext>
            </a:extLst>
          </p:cNvPr>
          <p:cNvSpPr>
            <a:spLocks noGrp="1"/>
          </p:cNvSpPr>
          <p:nvPr>
            <p:ph type="ftr" sz="quarter" idx="11"/>
          </p:nvPr>
        </p:nvSpPr>
        <p:spPr/>
        <p:txBody>
          <a:bodyPr/>
          <a:lstStyle/>
          <a:p>
            <a:r>
              <a:rPr lang="en-US" altLang="ko-KR"/>
              <a:t>Deep Learning Overview</a:t>
            </a:r>
            <a:endParaRPr lang="ko-KR" altLang="en-US"/>
          </a:p>
        </p:txBody>
      </p:sp>
      <p:sp>
        <p:nvSpPr>
          <p:cNvPr id="7" name="슬라이드 번호 개체 틀 6">
            <a:extLst>
              <a:ext uri="{FF2B5EF4-FFF2-40B4-BE49-F238E27FC236}">
                <a16:creationId xmlns:a16="http://schemas.microsoft.com/office/drawing/2014/main" id="{3B06EDFE-6BF9-FDDE-A86B-BC02F2976637}"/>
              </a:ext>
            </a:extLst>
          </p:cNvPr>
          <p:cNvSpPr>
            <a:spLocks noGrp="1"/>
          </p:cNvSpPr>
          <p:nvPr>
            <p:ph type="sldNum" sz="quarter" idx="12"/>
          </p:nvPr>
        </p:nvSpPr>
        <p:spPr/>
        <p:txBody>
          <a:bodyPr/>
          <a:lstStyle/>
          <a:p>
            <a:fld id="{A67B93C0-C80E-4E24-8CB4-EFDAB9C96E13}" type="slidenum">
              <a:rPr lang="ko-KR" altLang="en-US" smtClean="0"/>
              <a:t>‹#›</a:t>
            </a:fld>
            <a:endParaRPr lang="ko-KR" altLang="en-US"/>
          </a:p>
        </p:txBody>
      </p:sp>
    </p:spTree>
    <p:extLst>
      <p:ext uri="{BB962C8B-B14F-4D97-AF65-F5344CB8AC3E}">
        <p14:creationId xmlns:p14="http://schemas.microsoft.com/office/powerpoint/2010/main" val="1430607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99BFEB2-1FFE-2251-2BD4-A4E3EBFCBCE8}"/>
              </a:ext>
            </a:extLst>
          </p:cNvPr>
          <p:cNvSpPr/>
          <p:nvPr userDrawn="1"/>
        </p:nvSpPr>
        <p:spPr>
          <a:xfrm>
            <a:off x="0" y="6311900"/>
            <a:ext cx="12192000" cy="5461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개체 틀 1">
            <a:extLst>
              <a:ext uri="{FF2B5EF4-FFF2-40B4-BE49-F238E27FC236}">
                <a16:creationId xmlns:a16="http://schemas.microsoft.com/office/drawing/2014/main" id="{ED261634-B7F3-B186-0A2F-0184F7263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EE56FAC-98CD-6471-4FEF-7C1830D3B3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51D76AF-DC1A-0E29-02CF-312ACC13D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bg1"/>
                </a:solidFill>
              </a:defRPr>
            </a:lvl1pPr>
          </a:lstStyle>
          <a:p>
            <a:fld id="{27097C37-C7B1-E441-94F9-98470A042E79}"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C242CFB1-2E17-CA81-E415-BDDB00164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ltLang="ko-KR"/>
              <a:t>Deep Learning Overview</a:t>
            </a:r>
            <a:endParaRPr lang="ko-KR" altLang="en-US" dirty="0"/>
          </a:p>
        </p:txBody>
      </p:sp>
      <p:sp>
        <p:nvSpPr>
          <p:cNvPr id="6" name="슬라이드 번호 개체 틀 5">
            <a:extLst>
              <a:ext uri="{FF2B5EF4-FFF2-40B4-BE49-F238E27FC236}">
                <a16:creationId xmlns:a16="http://schemas.microsoft.com/office/drawing/2014/main" id="{C07B6307-7C67-3F0A-0FB4-6F08A49E8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bg1"/>
                </a:solidFill>
              </a:defRPr>
            </a:lvl1pPr>
          </a:lstStyle>
          <a:p>
            <a:fld id="{A67B93C0-C80E-4E24-8CB4-EFDAB9C96E13}" type="slidenum">
              <a:rPr lang="ko-KR" altLang="en-US" smtClean="0"/>
              <a:pPr/>
              <a:t>‹#›</a:t>
            </a:fld>
            <a:endParaRPr lang="ko-KR" altLang="en-US" dirty="0"/>
          </a:p>
        </p:txBody>
      </p:sp>
    </p:spTree>
    <p:extLst>
      <p:ext uri="{BB962C8B-B14F-4D97-AF65-F5344CB8AC3E}">
        <p14:creationId xmlns:p14="http://schemas.microsoft.com/office/powerpoint/2010/main" val="384858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C9D0D1-6D72-8022-F5BE-68063D4B4B06}"/>
              </a:ext>
            </a:extLst>
          </p:cNvPr>
          <p:cNvSpPr>
            <a:spLocks noGrp="1"/>
          </p:cNvSpPr>
          <p:nvPr>
            <p:ph type="ctrTitle"/>
          </p:nvPr>
        </p:nvSpPr>
        <p:spPr/>
        <p:txBody>
          <a:bodyPr/>
          <a:lstStyle/>
          <a:p>
            <a:r>
              <a:rPr lang="en-US" altLang="ko-KR" dirty="0"/>
              <a:t>Deep Learning Overview</a:t>
            </a:r>
            <a:endParaRPr lang="ko-KR" altLang="en-US" dirty="0"/>
          </a:p>
        </p:txBody>
      </p:sp>
      <p:sp>
        <p:nvSpPr>
          <p:cNvPr id="3" name="부제목 2">
            <a:extLst>
              <a:ext uri="{FF2B5EF4-FFF2-40B4-BE49-F238E27FC236}">
                <a16:creationId xmlns:a16="http://schemas.microsoft.com/office/drawing/2014/main" id="{ECBB2959-E6DD-B830-2958-B89A6D14F279}"/>
              </a:ext>
            </a:extLst>
          </p:cNvPr>
          <p:cNvSpPr>
            <a:spLocks noGrp="1"/>
          </p:cNvSpPr>
          <p:nvPr>
            <p:ph type="subTitle" idx="1"/>
          </p:nvPr>
        </p:nvSpPr>
        <p:spPr/>
        <p:txBody>
          <a:bodyPr/>
          <a:lstStyle/>
          <a:p>
            <a:r>
              <a:rPr lang="ko-KR" altLang="en-US" dirty="0"/>
              <a:t>김</a:t>
            </a:r>
            <a:r>
              <a:rPr lang="en-US" altLang="ko-KR" dirty="0"/>
              <a:t> </a:t>
            </a:r>
            <a:r>
              <a:rPr lang="ko-KR" altLang="en-US" dirty="0"/>
              <a:t>대 열</a:t>
            </a:r>
            <a:endParaRPr lang="en-US" altLang="ko-KR" dirty="0"/>
          </a:p>
          <a:p>
            <a:r>
              <a:rPr lang="en-US" altLang="ko-KR" dirty="0"/>
              <a:t>2022.09.02</a:t>
            </a:r>
            <a:endParaRPr lang="ko-KR" altLang="en-US" dirty="0"/>
          </a:p>
        </p:txBody>
      </p:sp>
      <p:sp>
        <p:nvSpPr>
          <p:cNvPr id="4" name="날짜 개체 틀 3">
            <a:extLst>
              <a:ext uri="{FF2B5EF4-FFF2-40B4-BE49-F238E27FC236}">
                <a16:creationId xmlns:a16="http://schemas.microsoft.com/office/drawing/2014/main" id="{8E04529F-F41B-6311-A667-644BB5D47847}"/>
              </a:ext>
            </a:extLst>
          </p:cNvPr>
          <p:cNvSpPr>
            <a:spLocks noGrp="1"/>
          </p:cNvSpPr>
          <p:nvPr>
            <p:ph type="dt" sz="half" idx="10"/>
          </p:nvPr>
        </p:nvSpPr>
        <p:spPr/>
        <p:txBody>
          <a:bodyPr/>
          <a:lstStyle/>
          <a:p>
            <a:fld id="{D40A0772-EF12-D045-9BA9-0D6A5064F515}" type="datetime1">
              <a:rPr lang="en-US" altLang="ko-KR" smtClean="0"/>
              <a:t>9/1/22</a:t>
            </a:fld>
            <a:endParaRPr lang="ko-KR" altLang="en-US" dirty="0"/>
          </a:p>
        </p:txBody>
      </p:sp>
      <p:sp>
        <p:nvSpPr>
          <p:cNvPr id="5" name="바닥글 개체 틀 4">
            <a:extLst>
              <a:ext uri="{FF2B5EF4-FFF2-40B4-BE49-F238E27FC236}">
                <a16:creationId xmlns:a16="http://schemas.microsoft.com/office/drawing/2014/main" id="{AEC1C245-E8E8-EFCF-67FF-9A736FAB4EAC}"/>
              </a:ext>
            </a:extLst>
          </p:cNvPr>
          <p:cNvSpPr>
            <a:spLocks noGrp="1"/>
          </p:cNvSpPr>
          <p:nvPr>
            <p:ph type="ftr" sz="quarter" idx="11"/>
          </p:nvPr>
        </p:nvSpPr>
        <p:spPr/>
        <p:txBody>
          <a:bodyPr/>
          <a:lstStyle/>
          <a:p>
            <a:r>
              <a:rPr lang="en-US" altLang="ko-KR"/>
              <a:t>Deep Learning Overview</a:t>
            </a:r>
            <a:endParaRPr lang="ko-KR" altLang="en-US" dirty="0"/>
          </a:p>
        </p:txBody>
      </p:sp>
      <p:sp>
        <p:nvSpPr>
          <p:cNvPr id="6" name="슬라이드 번호 개체 틀 5">
            <a:extLst>
              <a:ext uri="{FF2B5EF4-FFF2-40B4-BE49-F238E27FC236}">
                <a16:creationId xmlns:a16="http://schemas.microsoft.com/office/drawing/2014/main" id="{735CDD20-E278-15F8-2279-C4D8CBB20820}"/>
              </a:ext>
            </a:extLst>
          </p:cNvPr>
          <p:cNvSpPr>
            <a:spLocks noGrp="1"/>
          </p:cNvSpPr>
          <p:nvPr>
            <p:ph type="sldNum" sz="quarter" idx="12"/>
          </p:nvPr>
        </p:nvSpPr>
        <p:spPr/>
        <p:txBody>
          <a:bodyPr/>
          <a:lstStyle/>
          <a:p>
            <a:fld id="{A67B93C0-C80E-4E24-8CB4-EFDAB9C96E13}" type="slidenum">
              <a:rPr lang="ko-KR" altLang="en-US" smtClean="0"/>
              <a:t>1</a:t>
            </a:fld>
            <a:endParaRPr lang="ko-KR" altLang="en-US" dirty="0"/>
          </a:p>
        </p:txBody>
      </p:sp>
    </p:spTree>
    <p:extLst>
      <p:ext uri="{BB962C8B-B14F-4D97-AF65-F5344CB8AC3E}">
        <p14:creationId xmlns:p14="http://schemas.microsoft.com/office/powerpoint/2010/main" val="3492096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D2C81002-7E2A-7646-BD6D-3416721A5FB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10</a:t>
            </a:fld>
            <a:endParaRPr lang="ko-KR" altLang="en-US"/>
          </a:p>
        </p:txBody>
      </p:sp>
      <p:sp>
        <p:nvSpPr>
          <p:cNvPr id="11" name="제목 10">
            <a:extLst>
              <a:ext uri="{FF2B5EF4-FFF2-40B4-BE49-F238E27FC236}">
                <a16:creationId xmlns:a16="http://schemas.microsoft.com/office/drawing/2014/main" id="{632BB6E1-34FE-A5FA-BC28-E5B9A33DB009}"/>
              </a:ext>
            </a:extLst>
          </p:cNvPr>
          <p:cNvSpPr>
            <a:spLocks noGrp="1"/>
          </p:cNvSpPr>
          <p:nvPr>
            <p:ph type="title"/>
          </p:nvPr>
        </p:nvSpPr>
        <p:spPr/>
        <p:txBody>
          <a:bodyPr/>
          <a:lstStyle/>
          <a:p>
            <a:r>
              <a:rPr lang="en-US" altLang="ko-KR" dirty="0"/>
              <a:t>Components of DL</a:t>
            </a:r>
            <a:endParaRPr lang="ko-KR" altLang="en-US" dirty="0"/>
          </a:p>
        </p:txBody>
      </p:sp>
      <p:sp>
        <p:nvSpPr>
          <p:cNvPr id="8" name="TextBox 7">
            <a:extLst>
              <a:ext uri="{FF2B5EF4-FFF2-40B4-BE49-F238E27FC236}">
                <a16:creationId xmlns:a16="http://schemas.microsoft.com/office/drawing/2014/main" id="{7CC128C7-2177-8680-000D-D36D104E6D12}"/>
              </a:ext>
            </a:extLst>
          </p:cNvPr>
          <p:cNvSpPr txBox="1"/>
          <p:nvPr/>
        </p:nvSpPr>
        <p:spPr>
          <a:xfrm>
            <a:off x="838200" y="1746488"/>
            <a:ext cx="10515600" cy="1200329"/>
          </a:xfrm>
          <a:prstGeom prst="rect">
            <a:avLst/>
          </a:prstGeom>
          <a:noFill/>
        </p:spPr>
        <p:txBody>
          <a:bodyPr wrap="square">
            <a:spAutoFit/>
          </a:bodyPr>
          <a:lstStyle/>
          <a:p>
            <a:pPr marL="57150" indent="-228600" fontAlgn="base">
              <a:spcBef>
                <a:spcPts val="0"/>
              </a:spcBef>
              <a:spcAft>
                <a:spcPts val="1600"/>
              </a:spcAft>
              <a:buFont typeface="Arial" panose="020B0604020202020204" pitchFamily="34" charset="0"/>
              <a:buChar char="•"/>
            </a:pPr>
            <a:r>
              <a:rPr lang="en-US" altLang="ko-KR" sz="2400" dirty="0"/>
              <a:t>Deep Learning</a:t>
            </a:r>
            <a:r>
              <a:rPr lang="ko-KR" altLang="en-US" sz="2400" dirty="0"/>
              <a:t>은 </a:t>
            </a:r>
            <a:r>
              <a:rPr lang="en-US" altLang="ko-KR" sz="2400" dirty="0"/>
              <a:t>Neuron</a:t>
            </a:r>
            <a:r>
              <a:rPr lang="ko-KR" altLang="en-US" sz="2400" dirty="0"/>
              <a:t>으로 만들어진 다양한 </a:t>
            </a:r>
            <a:r>
              <a:rPr lang="en-US" altLang="ko-KR" sz="2400" dirty="0"/>
              <a:t>Layer</a:t>
            </a:r>
            <a:r>
              <a:rPr lang="ko-KR" altLang="en-US" sz="2400" dirty="0"/>
              <a:t>의 조합과 비선형 식의 조합으로 분류 능력이 뛰어난 알고리즘을 생성할 수 있음</a:t>
            </a:r>
            <a:r>
              <a:rPr lang="en-US" altLang="ko-KR" sz="2400" dirty="0"/>
              <a:t>.</a:t>
            </a:r>
            <a:br>
              <a:rPr lang="ko-KR" altLang="en-US" sz="2400" dirty="0"/>
            </a:br>
            <a:endParaRPr lang="ko-KR" altLang="en-US" sz="2400" dirty="0"/>
          </a:p>
        </p:txBody>
      </p:sp>
      <p:pic>
        <p:nvPicPr>
          <p:cNvPr id="7170" name="Picture 2">
            <a:extLst>
              <a:ext uri="{FF2B5EF4-FFF2-40B4-BE49-F238E27FC236}">
                <a16:creationId xmlns:a16="http://schemas.microsoft.com/office/drawing/2014/main" id="{640829C6-D835-951C-AA67-CD28CC181E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512"/>
          <a:stretch/>
        </p:blipFill>
        <p:spPr bwMode="auto">
          <a:xfrm>
            <a:off x="8905567" y="2857366"/>
            <a:ext cx="2852471" cy="244823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451AAA85-67B7-7CC5-90F4-713316E817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795"/>
          <a:stretch/>
        </p:blipFill>
        <p:spPr bwMode="auto">
          <a:xfrm>
            <a:off x="6510938" y="2791266"/>
            <a:ext cx="2035118" cy="283623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8CECBD-9059-6D39-80DF-31E8610B0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078" y="2791266"/>
            <a:ext cx="1642462" cy="251433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AB0703E1-CC55-1F5F-0B2B-A2A87BCD3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61" y="3146988"/>
            <a:ext cx="1678560" cy="19532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A023B30-2C45-57CB-BD2C-2D8C81D6B0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52"/>
          <a:stretch/>
        </p:blipFill>
        <p:spPr bwMode="auto">
          <a:xfrm>
            <a:off x="2209800" y="3028182"/>
            <a:ext cx="2057880" cy="20720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F93B29-83CF-6CBB-77BF-9FC2D07BFB0B}"/>
              </a:ext>
            </a:extLst>
          </p:cNvPr>
          <p:cNvSpPr txBox="1"/>
          <p:nvPr/>
        </p:nvSpPr>
        <p:spPr>
          <a:xfrm>
            <a:off x="9084887" y="5499399"/>
            <a:ext cx="2743200" cy="523220"/>
          </a:xfrm>
          <a:prstGeom prst="rect">
            <a:avLst/>
          </a:prstGeom>
          <a:noFill/>
        </p:spPr>
        <p:txBody>
          <a:bodyPr wrap="square">
            <a:spAutoFit/>
          </a:bodyPr>
          <a:lstStyle/>
          <a:p>
            <a:pPr marR="0" lvl="0" fontAlgn="base">
              <a:spcBef>
                <a:spcPct val="0"/>
              </a:spcBef>
              <a:spcAft>
                <a:spcPct val="0"/>
              </a:spcAft>
              <a:buClrTx/>
              <a:buSzTx/>
              <a:tabLst/>
            </a:pPr>
            <a:r>
              <a:rPr lang="ko-KR" altLang="ko-KR" sz="1400" dirty="0"/>
              <a:t>&lt;</a:t>
            </a:r>
            <a:r>
              <a:rPr lang="ko-KR" altLang="ko-KR" sz="1400" dirty="0" err="1"/>
              <a:t>Activation</a:t>
            </a:r>
            <a:r>
              <a:rPr lang="ko-KR" altLang="ko-KR" sz="1400" dirty="0"/>
              <a:t> </a:t>
            </a:r>
            <a:r>
              <a:rPr lang="ko-KR" altLang="ko-KR" sz="1400" dirty="0" err="1"/>
              <a:t>Function</a:t>
            </a:r>
            <a:r>
              <a:rPr lang="ko-KR" altLang="ko-KR" sz="1400" dirty="0"/>
              <a:t>&gt;</a:t>
            </a:r>
          </a:p>
          <a:p>
            <a:pPr marR="0" lvl="0" fontAlgn="base">
              <a:spcBef>
                <a:spcPct val="0"/>
              </a:spcBef>
              <a:spcAft>
                <a:spcPct val="0"/>
              </a:spcAft>
              <a:buClrTx/>
              <a:buSzTx/>
              <a:tabLst/>
            </a:pPr>
            <a:r>
              <a:rPr lang="ko-KR" altLang="ko-KR" sz="1400" dirty="0"/>
              <a:t>모델의 비선형성 증가</a:t>
            </a:r>
          </a:p>
        </p:txBody>
      </p:sp>
      <p:sp>
        <p:nvSpPr>
          <p:cNvPr id="15" name="TextBox 14">
            <a:extLst>
              <a:ext uri="{FF2B5EF4-FFF2-40B4-BE49-F238E27FC236}">
                <a16:creationId xmlns:a16="http://schemas.microsoft.com/office/drawing/2014/main" id="{3F4AA9AC-B4B6-EB8B-BCA0-27BA886E931B}"/>
              </a:ext>
            </a:extLst>
          </p:cNvPr>
          <p:cNvSpPr txBox="1"/>
          <p:nvPr/>
        </p:nvSpPr>
        <p:spPr>
          <a:xfrm>
            <a:off x="859376" y="5344411"/>
            <a:ext cx="2506289" cy="738664"/>
          </a:xfrm>
          <a:prstGeom prst="rect">
            <a:avLst/>
          </a:prstGeom>
          <a:noFill/>
        </p:spPr>
        <p:txBody>
          <a:bodyPr wrap="square">
            <a:spAutoFit/>
          </a:bodyPr>
          <a:lstStyle/>
          <a:p>
            <a:pPr marR="0" lvl="0" fontAlgn="base">
              <a:spcBef>
                <a:spcPct val="0"/>
              </a:spcBef>
              <a:spcAft>
                <a:spcPct val="0"/>
              </a:spcAft>
              <a:buClrTx/>
              <a:buSzTx/>
              <a:tabLst/>
            </a:pPr>
            <a:endParaRPr lang="ko-KR" altLang="ko-KR" sz="1400" dirty="0"/>
          </a:p>
          <a:p>
            <a:pPr marR="0" lvl="0" fontAlgn="base">
              <a:spcBef>
                <a:spcPct val="0"/>
              </a:spcBef>
              <a:spcAft>
                <a:spcPct val="0"/>
              </a:spcAft>
              <a:buClrTx/>
              <a:buSzTx/>
              <a:tabLst/>
            </a:pPr>
            <a:r>
              <a:rPr lang="ko-KR" altLang="ko-KR" sz="1400" dirty="0"/>
              <a:t>&lt;</a:t>
            </a:r>
            <a:r>
              <a:rPr lang="ko-KR" altLang="ko-KR" sz="1400" dirty="0" err="1"/>
              <a:t>Convolution</a:t>
            </a:r>
            <a:r>
              <a:rPr lang="ko-KR" altLang="ko-KR" sz="1400" dirty="0"/>
              <a:t> </a:t>
            </a:r>
            <a:r>
              <a:rPr lang="ko-KR" altLang="ko-KR" sz="1400" dirty="0" err="1"/>
              <a:t>Layer</a:t>
            </a:r>
            <a:r>
              <a:rPr lang="ko-KR" altLang="ko-KR" sz="1400" dirty="0"/>
              <a:t>&gt;</a:t>
            </a:r>
            <a:endParaRPr lang="en-US" altLang="ko-KR" sz="1400" dirty="0"/>
          </a:p>
          <a:p>
            <a:pPr fontAlgn="base">
              <a:spcBef>
                <a:spcPct val="0"/>
              </a:spcBef>
              <a:spcAft>
                <a:spcPct val="0"/>
              </a:spcAft>
            </a:pPr>
            <a:r>
              <a:rPr lang="ko-KR" altLang="ko-KR" sz="1400" dirty="0"/>
              <a:t>이미지 </a:t>
            </a:r>
            <a:r>
              <a:rPr lang="ko-KR" altLang="ko-KR" sz="1400" dirty="0" err="1"/>
              <a:t>Feature</a:t>
            </a:r>
            <a:r>
              <a:rPr lang="ko-KR" altLang="ko-KR" sz="1400" dirty="0"/>
              <a:t> 추출</a:t>
            </a:r>
          </a:p>
        </p:txBody>
      </p:sp>
      <p:sp>
        <p:nvSpPr>
          <p:cNvPr id="19" name="TextBox 18">
            <a:extLst>
              <a:ext uri="{FF2B5EF4-FFF2-40B4-BE49-F238E27FC236}">
                <a16:creationId xmlns:a16="http://schemas.microsoft.com/office/drawing/2014/main" id="{2078E9BA-71D3-B90E-B5C6-14913DB26BFB}"/>
              </a:ext>
            </a:extLst>
          </p:cNvPr>
          <p:cNvSpPr txBox="1"/>
          <p:nvPr/>
        </p:nvSpPr>
        <p:spPr>
          <a:xfrm>
            <a:off x="3904497" y="5439303"/>
            <a:ext cx="2606442" cy="738664"/>
          </a:xfrm>
          <a:prstGeom prst="rect">
            <a:avLst/>
          </a:prstGeom>
          <a:noFill/>
        </p:spPr>
        <p:txBody>
          <a:bodyPr wrap="square">
            <a:spAutoFit/>
          </a:bodyPr>
          <a:lstStyle/>
          <a:p>
            <a:pPr marR="0" lvl="0" fontAlgn="base">
              <a:spcBef>
                <a:spcPct val="0"/>
              </a:spcBef>
              <a:spcAft>
                <a:spcPct val="0"/>
              </a:spcAft>
              <a:buClrTx/>
              <a:buSzTx/>
              <a:tabLst/>
            </a:pPr>
            <a:r>
              <a:rPr lang="ko-KR" altLang="ko-KR" sz="1400" dirty="0"/>
              <a:t>&lt;</a:t>
            </a:r>
            <a:r>
              <a:rPr lang="ko-KR" altLang="ko-KR" sz="1400" dirty="0" err="1"/>
              <a:t>Recurrent</a:t>
            </a:r>
            <a:r>
              <a:rPr lang="ko-KR" altLang="ko-KR" sz="1400" dirty="0"/>
              <a:t> </a:t>
            </a:r>
            <a:r>
              <a:rPr lang="ko-KR" altLang="ko-KR" sz="1400" dirty="0" err="1"/>
              <a:t>Neural</a:t>
            </a:r>
            <a:r>
              <a:rPr lang="ko-KR" altLang="ko-KR" sz="1400" dirty="0"/>
              <a:t> </a:t>
            </a:r>
            <a:r>
              <a:rPr lang="ko-KR" altLang="ko-KR" sz="1400" dirty="0" err="1"/>
              <a:t>network</a:t>
            </a:r>
            <a:r>
              <a:rPr lang="ko-KR" altLang="ko-KR" sz="1400" dirty="0"/>
              <a:t>&gt;</a:t>
            </a:r>
            <a:endParaRPr lang="en-US" altLang="ko-KR" sz="1400" dirty="0"/>
          </a:p>
          <a:p>
            <a:pPr fontAlgn="base">
              <a:spcBef>
                <a:spcPct val="0"/>
              </a:spcBef>
              <a:spcAft>
                <a:spcPct val="0"/>
              </a:spcAft>
            </a:pPr>
            <a:r>
              <a:rPr lang="ko-KR" altLang="ko-KR" sz="1400" dirty="0"/>
              <a:t>시계열 </a:t>
            </a:r>
            <a:r>
              <a:rPr lang="ko-KR" altLang="ko-KR" sz="1400" dirty="0" err="1"/>
              <a:t>data</a:t>
            </a:r>
            <a:r>
              <a:rPr lang="ko-KR" altLang="ko-KR" sz="1400" dirty="0"/>
              <a:t>  </a:t>
            </a:r>
            <a:r>
              <a:rPr lang="ko-KR" altLang="ko-KR" sz="1400" dirty="0" err="1"/>
              <a:t>Feature</a:t>
            </a:r>
            <a:r>
              <a:rPr lang="ko-KR" altLang="ko-KR" sz="1400" dirty="0"/>
              <a:t> 추출</a:t>
            </a:r>
          </a:p>
          <a:p>
            <a:pPr marR="0" lvl="0" fontAlgn="base">
              <a:spcBef>
                <a:spcPct val="0"/>
              </a:spcBef>
              <a:spcAft>
                <a:spcPct val="0"/>
              </a:spcAft>
              <a:buClrTx/>
              <a:buSzTx/>
              <a:tabLst/>
            </a:pPr>
            <a:endParaRPr lang="ko-KR" altLang="ko-KR" sz="1400" dirty="0"/>
          </a:p>
        </p:txBody>
      </p:sp>
      <p:sp>
        <p:nvSpPr>
          <p:cNvPr id="21" name="TextBox 20">
            <a:extLst>
              <a:ext uri="{FF2B5EF4-FFF2-40B4-BE49-F238E27FC236}">
                <a16:creationId xmlns:a16="http://schemas.microsoft.com/office/drawing/2014/main" id="{30DB08D9-FAB3-559A-EE63-CE51D4E9AD6A}"/>
              </a:ext>
            </a:extLst>
          </p:cNvPr>
          <p:cNvSpPr txBox="1"/>
          <p:nvPr/>
        </p:nvSpPr>
        <p:spPr>
          <a:xfrm>
            <a:off x="6510938" y="5654747"/>
            <a:ext cx="2273139" cy="523220"/>
          </a:xfrm>
          <a:prstGeom prst="rect">
            <a:avLst/>
          </a:prstGeom>
          <a:noFill/>
        </p:spPr>
        <p:txBody>
          <a:bodyPr wrap="square">
            <a:spAutoFit/>
          </a:bodyPr>
          <a:lstStyle/>
          <a:p>
            <a:pPr marR="0" lvl="0" fontAlgn="base">
              <a:spcBef>
                <a:spcPct val="0"/>
              </a:spcBef>
              <a:spcAft>
                <a:spcPct val="0"/>
              </a:spcAft>
              <a:buClrTx/>
              <a:buSzTx/>
              <a:tabLst/>
            </a:pPr>
            <a:r>
              <a:rPr lang="ko-KR" altLang="ko-KR" sz="1400" dirty="0"/>
              <a:t>&lt;</a:t>
            </a:r>
            <a:r>
              <a:rPr lang="ko-KR" altLang="ko-KR" sz="1400" dirty="0" err="1"/>
              <a:t>Fully</a:t>
            </a:r>
            <a:r>
              <a:rPr lang="ko-KR" altLang="ko-KR" sz="1400" dirty="0"/>
              <a:t> </a:t>
            </a:r>
            <a:r>
              <a:rPr lang="ko-KR" altLang="ko-KR" sz="1400" dirty="0" err="1"/>
              <a:t>Connected</a:t>
            </a:r>
            <a:r>
              <a:rPr lang="ko-KR" altLang="ko-KR" sz="1400" dirty="0"/>
              <a:t> </a:t>
            </a:r>
            <a:r>
              <a:rPr lang="ko-KR" altLang="ko-KR" sz="1400" dirty="0" err="1"/>
              <a:t>Layer</a:t>
            </a:r>
            <a:r>
              <a:rPr lang="ko-KR" altLang="ko-KR" sz="1400" dirty="0"/>
              <a:t>&gt;</a:t>
            </a:r>
          </a:p>
          <a:p>
            <a:pPr fontAlgn="base">
              <a:spcBef>
                <a:spcPct val="0"/>
              </a:spcBef>
              <a:spcAft>
                <a:spcPct val="0"/>
              </a:spcAft>
            </a:pPr>
            <a:r>
              <a:rPr lang="ko-KR" altLang="ko-KR" sz="1400" dirty="0" err="1"/>
              <a:t>Input을</a:t>
            </a:r>
            <a:r>
              <a:rPr lang="ko-KR" altLang="ko-KR" sz="1400" dirty="0"/>
              <a:t> 이용하여 분류</a:t>
            </a:r>
          </a:p>
        </p:txBody>
      </p:sp>
    </p:spTree>
    <p:extLst>
      <p:ext uri="{BB962C8B-B14F-4D97-AF65-F5344CB8AC3E}">
        <p14:creationId xmlns:p14="http://schemas.microsoft.com/office/powerpoint/2010/main" val="62097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5D1BA88C-3510-1C4D-A351-055782DF30F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11</a:t>
            </a:fld>
            <a:endParaRPr lang="ko-KR" altLang="en-US"/>
          </a:p>
        </p:txBody>
      </p:sp>
      <p:sp>
        <p:nvSpPr>
          <p:cNvPr id="11" name="제목 10">
            <a:extLst>
              <a:ext uri="{FF2B5EF4-FFF2-40B4-BE49-F238E27FC236}">
                <a16:creationId xmlns:a16="http://schemas.microsoft.com/office/drawing/2014/main" id="{632BB6E1-34FE-A5FA-BC28-E5B9A33DB009}"/>
              </a:ext>
            </a:extLst>
          </p:cNvPr>
          <p:cNvSpPr>
            <a:spLocks noGrp="1"/>
          </p:cNvSpPr>
          <p:nvPr>
            <p:ph type="title"/>
          </p:nvPr>
        </p:nvSpPr>
        <p:spPr/>
        <p:txBody>
          <a:bodyPr/>
          <a:lstStyle/>
          <a:p>
            <a:r>
              <a:rPr lang="en-US" altLang="ko-KR" dirty="0"/>
              <a:t>Components of DL</a:t>
            </a:r>
            <a:endParaRPr lang="ko-KR" altLang="en-US" dirty="0"/>
          </a:p>
        </p:txBody>
      </p:sp>
      <p:sp>
        <p:nvSpPr>
          <p:cNvPr id="8" name="TextBox 7">
            <a:extLst>
              <a:ext uri="{FF2B5EF4-FFF2-40B4-BE49-F238E27FC236}">
                <a16:creationId xmlns:a16="http://schemas.microsoft.com/office/drawing/2014/main" id="{7CC128C7-2177-8680-000D-D36D104E6D12}"/>
              </a:ext>
            </a:extLst>
          </p:cNvPr>
          <p:cNvSpPr txBox="1"/>
          <p:nvPr/>
        </p:nvSpPr>
        <p:spPr>
          <a:xfrm>
            <a:off x="838200" y="1746488"/>
            <a:ext cx="10515600" cy="461665"/>
          </a:xfrm>
          <a:prstGeom prst="rect">
            <a:avLst/>
          </a:prstGeom>
          <a:noFill/>
        </p:spPr>
        <p:txBody>
          <a:bodyPr wrap="square">
            <a:spAutoFit/>
          </a:bodyPr>
          <a:lstStyle/>
          <a:p>
            <a:pPr marL="57150" indent="-228600" fontAlgn="base">
              <a:spcBef>
                <a:spcPts val="0"/>
              </a:spcBef>
              <a:spcAft>
                <a:spcPts val="1600"/>
              </a:spcAft>
              <a:buFont typeface="Arial" panose="020B0604020202020204" pitchFamily="34" charset="0"/>
              <a:buChar char="•"/>
            </a:pPr>
            <a:r>
              <a:rPr lang="en-US" altLang="ko-KR" sz="2400" dirty="0"/>
              <a:t>Ex) Lip reading Model</a:t>
            </a:r>
            <a:endParaRPr lang="ko-KR" altLang="en-US" sz="2400" dirty="0"/>
          </a:p>
        </p:txBody>
      </p:sp>
      <p:pic>
        <p:nvPicPr>
          <p:cNvPr id="8194" name="Picture 2">
            <a:extLst>
              <a:ext uri="{FF2B5EF4-FFF2-40B4-BE49-F238E27FC236}">
                <a16:creationId xmlns:a16="http://schemas.microsoft.com/office/drawing/2014/main" id="{08CC394B-E03A-3174-C1B1-CFE8E535D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632" y="2208153"/>
            <a:ext cx="4161737" cy="339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96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ED73387B-3CB9-A946-A474-2B3C42B010D6}"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12</a:t>
            </a:fld>
            <a:endParaRPr lang="ko-KR" altLang="en-US"/>
          </a:p>
        </p:txBody>
      </p:sp>
      <p:sp>
        <p:nvSpPr>
          <p:cNvPr id="11" name="제목 10">
            <a:extLst>
              <a:ext uri="{FF2B5EF4-FFF2-40B4-BE49-F238E27FC236}">
                <a16:creationId xmlns:a16="http://schemas.microsoft.com/office/drawing/2014/main" id="{632BB6E1-34FE-A5FA-BC28-E5B9A33DB009}"/>
              </a:ext>
            </a:extLst>
          </p:cNvPr>
          <p:cNvSpPr>
            <a:spLocks noGrp="1"/>
          </p:cNvSpPr>
          <p:nvPr>
            <p:ph type="title"/>
          </p:nvPr>
        </p:nvSpPr>
        <p:spPr/>
        <p:txBody>
          <a:bodyPr/>
          <a:lstStyle/>
          <a:p>
            <a:r>
              <a:rPr lang="en-US" altLang="ko-KR" dirty="0"/>
              <a:t>Types of ML</a:t>
            </a:r>
            <a:endParaRPr lang="ko-KR" altLang="en-US" dirty="0"/>
          </a:p>
        </p:txBody>
      </p:sp>
      <p:sp>
        <p:nvSpPr>
          <p:cNvPr id="8" name="TextBox 7">
            <a:extLst>
              <a:ext uri="{FF2B5EF4-FFF2-40B4-BE49-F238E27FC236}">
                <a16:creationId xmlns:a16="http://schemas.microsoft.com/office/drawing/2014/main" id="{7CC128C7-2177-8680-000D-D36D104E6D12}"/>
              </a:ext>
            </a:extLst>
          </p:cNvPr>
          <p:cNvSpPr txBox="1"/>
          <p:nvPr/>
        </p:nvSpPr>
        <p:spPr>
          <a:xfrm>
            <a:off x="838200" y="1746488"/>
            <a:ext cx="10515600" cy="3621504"/>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ko-KR" altLang="en-US" sz="2400" dirty="0"/>
              <a:t>데이터에 따라 크게 </a:t>
            </a:r>
            <a:r>
              <a:rPr lang="en-US" altLang="ko-KR" sz="2400" dirty="0"/>
              <a:t>3</a:t>
            </a:r>
            <a:r>
              <a:rPr lang="ko-KR" altLang="en-US" sz="2400" dirty="0"/>
              <a:t>가지 분류의 학습 방법을 가진다</a:t>
            </a:r>
          </a:p>
          <a:p>
            <a:pPr marL="800100" lvl="1" indent="-228600" fontAlgn="base">
              <a:spcBef>
                <a:spcPts val="0"/>
              </a:spcBef>
              <a:spcAft>
                <a:spcPts val="0"/>
              </a:spcAft>
              <a:buFont typeface="Arial" panose="020B0604020202020204" pitchFamily="34" charset="0"/>
              <a:buChar char="•"/>
            </a:pPr>
            <a:r>
              <a:rPr lang="en-US" altLang="ko-KR" sz="2400" b="1" dirty="0"/>
              <a:t>Supervised Learning  </a:t>
            </a:r>
            <a:r>
              <a:rPr lang="en-US" altLang="ko-KR" sz="2400" b="1" dirty="0">
                <a:sym typeface="Wingdings" panose="05000000000000000000" pitchFamily="2" charset="2"/>
              </a:rPr>
              <a:t> </a:t>
            </a:r>
            <a:r>
              <a:rPr lang="en-US" altLang="ko-KR" sz="2400" b="1" dirty="0" err="1">
                <a:sym typeface="Wingdings" panose="05000000000000000000" pitchFamily="2" charset="2"/>
              </a:rPr>
              <a:t>rPPG</a:t>
            </a:r>
            <a:r>
              <a:rPr lang="ko-KR" altLang="en-US" sz="2400" b="1" dirty="0">
                <a:sym typeface="Wingdings" panose="05000000000000000000" pitchFamily="2" charset="2"/>
              </a:rPr>
              <a:t> </a:t>
            </a:r>
            <a:endParaRPr lang="en-US" altLang="ko-KR" sz="2400" b="1" dirty="0"/>
          </a:p>
          <a:p>
            <a:pPr marL="1200150" lvl="2" indent="-228600" fontAlgn="base">
              <a:spcBef>
                <a:spcPts val="0"/>
              </a:spcBef>
              <a:spcAft>
                <a:spcPts val="0"/>
              </a:spcAft>
              <a:buFont typeface="Arial" panose="020B0604020202020204" pitchFamily="34" charset="0"/>
              <a:buChar char="•"/>
            </a:pPr>
            <a:r>
              <a:rPr lang="ko-KR" altLang="en-US" sz="2400" dirty="0"/>
              <a:t>데이터와 레이블이 있을 때 </a:t>
            </a:r>
            <a:r>
              <a:rPr lang="en-US" altLang="ko-KR" sz="2400" dirty="0"/>
              <a:t>{ X : Y }</a:t>
            </a:r>
          </a:p>
          <a:p>
            <a:pPr marL="800100" lvl="1" indent="-228600" fontAlgn="base">
              <a:spcBef>
                <a:spcPts val="0"/>
              </a:spcBef>
              <a:spcAft>
                <a:spcPts val="0"/>
              </a:spcAft>
              <a:buFont typeface="Arial" panose="020B0604020202020204" pitchFamily="34" charset="0"/>
              <a:buChar char="•"/>
            </a:pPr>
            <a:r>
              <a:rPr lang="en-US" altLang="ko-KR" sz="2400" dirty="0"/>
              <a:t>Unsupervised Learning</a:t>
            </a:r>
          </a:p>
          <a:p>
            <a:pPr marL="1200150" lvl="2" indent="-228600" fontAlgn="base">
              <a:spcBef>
                <a:spcPts val="0"/>
              </a:spcBef>
              <a:spcAft>
                <a:spcPts val="0"/>
              </a:spcAft>
              <a:buFont typeface="Arial" panose="020B0604020202020204" pitchFamily="34" charset="0"/>
              <a:buChar char="•"/>
            </a:pPr>
            <a:r>
              <a:rPr lang="ko-KR" altLang="en-US" sz="2400" dirty="0"/>
              <a:t>데이터만 </a:t>
            </a:r>
            <a:r>
              <a:rPr lang="ko-KR" altLang="en-US" sz="2400" dirty="0" err="1"/>
              <a:t>있을때</a:t>
            </a:r>
            <a:r>
              <a:rPr lang="ko-KR" altLang="en-US" sz="2400" dirty="0"/>
              <a:t> </a:t>
            </a:r>
            <a:r>
              <a:rPr lang="en-US" altLang="ko-KR" sz="2400" dirty="0"/>
              <a:t>{X}</a:t>
            </a:r>
          </a:p>
          <a:p>
            <a:pPr marL="800100" lvl="1" indent="-228600" fontAlgn="base">
              <a:spcBef>
                <a:spcPts val="0"/>
              </a:spcBef>
              <a:spcAft>
                <a:spcPts val="0"/>
              </a:spcAft>
              <a:buFont typeface="Arial" panose="020B0604020202020204" pitchFamily="34" charset="0"/>
              <a:buChar char="•"/>
            </a:pPr>
            <a:r>
              <a:rPr lang="en-US" altLang="ko-KR" sz="2400" dirty="0"/>
              <a:t>Reinforcement Learning</a:t>
            </a:r>
          </a:p>
          <a:p>
            <a:pPr marL="1200150" lvl="2" indent="-228600" fontAlgn="base">
              <a:spcBef>
                <a:spcPts val="0"/>
              </a:spcBef>
              <a:spcAft>
                <a:spcPts val="1600"/>
              </a:spcAft>
              <a:buFont typeface="Arial" panose="020B0604020202020204" pitchFamily="34" charset="0"/>
              <a:buChar char="•"/>
            </a:pPr>
            <a:r>
              <a:rPr lang="ko-KR" altLang="en-US" sz="2400" dirty="0"/>
              <a:t>행동에 대한 결과</a:t>
            </a:r>
            <a:r>
              <a:rPr lang="en-US" altLang="ko-KR" sz="2400" dirty="0"/>
              <a:t>(Reward)</a:t>
            </a:r>
            <a:r>
              <a:rPr lang="ko-KR" altLang="en-US" sz="2400" dirty="0"/>
              <a:t>가 있을 때 </a:t>
            </a:r>
            <a:r>
              <a:rPr lang="en-US" altLang="ko-KR" sz="2400" dirty="0"/>
              <a:t>{ X : R }</a:t>
            </a:r>
          </a:p>
          <a:p>
            <a:pPr marL="57150" indent="-228600" fontAlgn="base">
              <a:spcBef>
                <a:spcPts val="0"/>
              </a:spcBef>
              <a:spcAft>
                <a:spcPts val="1600"/>
              </a:spcAft>
              <a:buFont typeface="Arial" panose="020B0604020202020204" pitchFamily="34" charset="0"/>
              <a:buChar char="•"/>
            </a:pPr>
            <a:r>
              <a:rPr lang="ko-KR" altLang="en-US" sz="2400" dirty="0"/>
              <a:t>추가적으로 데이터의 레이블이 일부 있을 때</a:t>
            </a:r>
            <a:br>
              <a:rPr lang="ko-KR" altLang="en-US" sz="2400" dirty="0"/>
            </a:br>
            <a:r>
              <a:rPr lang="ko-KR" altLang="en-US" sz="2400" dirty="0"/>
              <a:t>  </a:t>
            </a:r>
            <a:r>
              <a:rPr lang="en-US" altLang="ko-KR" sz="2400" dirty="0"/>
              <a:t>Semi-supervised Learning </a:t>
            </a:r>
            <a:r>
              <a:rPr lang="ko-KR" altLang="en-US" sz="2400" dirty="0"/>
              <a:t>학습법을 이용한다</a:t>
            </a:r>
            <a:r>
              <a:rPr lang="en-US" altLang="ko-KR" sz="2400" dirty="0"/>
              <a:t>.</a:t>
            </a:r>
            <a:endParaRPr lang="ko-KR" altLang="en-US" sz="2400" dirty="0"/>
          </a:p>
        </p:txBody>
      </p:sp>
      <p:pic>
        <p:nvPicPr>
          <p:cNvPr id="9218" name="Picture 2">
            <a:extLst>
              <a:ext uri="{FF2B5EF4-FFF2-40B4-BE49-F238E27FC236}">
                <a16:creationId xmlns:a16="http://schemas.microsoft.com/office/drawing/2014/main" id="{2F1D6F4B-97F5-D814-6556-151CFE727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1995487"/>
            <a:ext cx="31527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47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Deep Learning Trend</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C1700CB9-5B22-5943-9FA4-5F7B627B30A9}"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13</a:t>
            </a:fld>
            <a:endParaRPr lang="ko-KR" altLang="en-US"/>
          </a:p>
        </p:txBody>
      </p:sp>
      <p:sp>
        <p:nvSpPr>
          <p:cNvPr id="7" name="TextBox 6">
            <a:extLst>
              <a:ext uri="{FF2B5EF4-FFF2-40B4-BE49-F238E27FC236}">
                <a16:creationId xmlns:a16="http://schemas.microsoft.com/office/drawing/2014/main" id="{FC527A5D-AD2F-0379-7F15-A219C8D2B179}"/>
              </a:ext>
            </a:extLst>
          </p:cNvPr>
          <p:cNvSpPr txBox="1"/>
          <p:nvPr/>
        </p:nvSpPr>
        <p:spPr>
          <a:xfrm>
            <a:off x="259572" y="3177618"/>
            <a:ext cx="1651414" cy="369332"/>
          </a:xfrm>
          <a:prstGeom prst="rect">
            <a:avLst/>
          </a:prstGeom>
          <a:noFill/>
        </p:spPr>
        <p:txBody>
          <a:bodyPr wrap="none" rtlCol="0">
            <a:spAutoFit/>
          </a:bodyPr>
          <a:lstStyle/>
          <a:p>
            <a:r>
              <a:rPr lang="ko-KR" altLang="en-US" dirty="0"/>
              <a:t>시계열 데이터</a:t>
            </a:r>
          </a:p>
        </p:txBody>
      </p:sp>
      <p:sp>
        <p:nvSpPr>
          <p:cNvPr id="8" name="TextBox 7">
            <a:extLst>
              <a:ext uri="{FF2B5EF4-FFF2-40B4-BE49-F238E27FC236}">
                <a16:creationId xmlns:a16="http://schemas.microsoft.com/office/drawing/2014/main" id="{F79488DA-9CBA-91BA-1E81-095F10E34B32}"/>
              </a:ext>
            </a:extLst>
          </p:cNvPr>
          <p:cNvSpPr txBox="1"/>
          <p:nvPr/>
        </p:nvSpPr>
        <p:spPr>
          <a:xfrm>
            <a:off x="275098" y="1728836"/>
            <a:ext cx="1651414" cy="369332"/>
          </a:xfrm>
          <a:prstGeom prst="rect">
            <a:avLst/>
          </a:prstGeom>
          <a:noFill/>
        </p:spPr>
        <p:txBody>
          <a:bodyPr wrap="none" rtlCol="0">
            <a:spAutoFit/>
          </a:bodyPr>
          <a:lstStyle/>
          <a:p>
            <a:r>
              <a:rPr lang="ko-KR" altLang="en-US" dirty="0"/>
              <a:t>이미지 데이터</a:t>
            </a:r>
          </a:p>
        </p:txBody>
      </p:sp>
      <p:sp>
        <p:nvSpPr>
          <p:cNvPr id="9" name="TextBox 8">
            <a:extLst>
              <a:ext uri="{FF2B5EF4-FFF2-40B4-BE49-F238E27FC236}">
                <a16:creationId xmlns:a16="http://schemas.microsoft.com/office/drawing/2014/main" id="{CEF9ED25-7A24-11DA-2888-86B3C190DE11}"/>
              </a:ext>
            </a:extLst>
          </p:cNvPr>
          <p:cNvSpPr txBox="1"/>
          <p:nvPr/>
        </p:nvSpPr>
        <p:spPr>
          <a:xfrm>
            <a:off x="2010877" y="1686710"/>
            <a:ext cx="2799248" cy="923330"/>
          </a:xfrm>
          <a:prstGeom prst="rect">
            <a:avLst/>
          </a:prstGeom>
          <a:noFill/>
          <a:ln>
            <a:solidFill>
              <a:schemeClr val="accent1"/>
            </a:solidFill>
          </a:ln>
        </p:spPr>
        <p:txBody>
          <a:bodyPr wrap="square" rtlCol="0">
            <a:spAutoFit/>
          </a:bodyPr>
          <a:lstStyle/>
          <a:p>
            <a:r>
              <a:rPr lang="en-US" altLang="ko-KR" dirty="0"/>
              <a:t>(Conv -&gt; Batch) x N -&gt; Activation</a:t>
            </a:r>
            <a:br>
              <a:rPr lang="en-US" altLang="ko-KR" dirty="0"/>
            </a:br>
            <a:r>
              <a:rPr lang="en-US" altLang="ko-KR" dirty="0"/>
              <a:t> -&gt; Dropout -&gt; Pooling</a:t>
            </a:r>
            <a:endParaRPr lang="ko-KR" altLang="en-US" dirty="0"/>
          </a:p>
        </p:txBody>
      </p:sp>
      <p:sp>
        <p:nvSpPr>
          <p:cNvPr id="11" name="TextBox 10">
            <a:extLst>
              <a:ext uri="{FF2B5EF4-FFF2-40B4-BE49-F238E27FC236}">
                <a16:creationId xmlns:a16="http://schemas.microsoft.com/office/drawing/2014/main" id="{C5AEEF3E-CEAB-48FB-B385-22ACA4CC7338}"/>
              </a:ext>
            </a:extLst>
          </p:cNvPr>
          <p:cNvSpPr txBox="1"/>
          <p:nvPr/>
        </p:nvSpPr>
        <p:spPr>
          <a:xfrm>
            <a:off x="2799788" y="2612059"/>
            <a:ext cx="1221425" cy="369332"/>
          </a:xfrm>
          <a:prstGeom prst="rect">
            <a:avLst/>
          </a:prstGeom>
          <a:noFill/>
        </p:spPr>
        <p:txBody>
          <a:bodyPr wrap="none" rtlCol="0">
            <a:spAutoFit/>
          </a:bodyPr>
          <a:lstStyle/>
          <a:p>
            <a:r>
              <a:rPr lang="en-US" altLang="ko-KR" dirty="0"/>
              <a:t>VGG Style</a:t>
            </a:r>
            <a:endParaRPr lang="ko-KR" altLang="en-US" dirty="0"/>
          </a:p>
        </p:txBody>
      </p:sp>
      <p:sp>
        <p:nvSpPr>
          <p:cNvPr id="12" name="TextBox 11">
            <a:extLst>
              <a:ext uri="{FF2B5EF4-FFF2-40B4-BE49-F238E27FC236}">
                <a16:creationId xmlns:a16="http://schemas.microsoft.com/office/drawing/2014/main" id="{E27557E4-6D08-9C15-D2F5-9FA5DAAA8B2C}"/>
              </a:ext>
            </a:extLst>
          </p:cNvPr>
          <p:cNvSpPr txBox="1"/>
          <p:nvPr/>
        </p:nvSpPr>
        <p:spPr>
          <a:xfrm>
            <a:off x="1995351" y="3227825"/>
            <a:ext cx="1311578" cy="369332"/>
          </a:xfrm>
          <a:prstGeom prst="rect">
            <a:avLst/>
          </a:prstGeom>
          <a:noFill/>
          <a:ln>
            <a:solidFill>
              <a:schemeClr val="accent1"/>
            </a:solidFill>
          </a:ln>
        </p:spPr>
        <p:txBody>
          <a:bodyPr wrap="none" rtlCol="0">
            <a:spAutoFit/>
          </a:bodyPr>
          <a:lstStyle/>
          <a:p>
            <a:r>
              <a:rPr lang="en-US" altLang="ko-KR" dirty="0"/>
              <a:t>LSTM/GRU</a:t>
            </a:r>
            <a:endParaRPr lang="ko-KR" altLang="en-US" dirty="0"/>
          </a:p>
        </p:txBody>
      </p:sp>
      <p:sp>
        <p:nvSpPr>
          <p:cNvPr id="13" name="TextBox 12">
            <a:extLst>
              <a:ext uri="{FF2B5EF4-FFF2-40B4-BE49-F238E27FC236}">
                <a16:creationId xmlns:a16="http://schemas.microsoft.com/office/drawing/2014/main" id="{EF77B1CF-DEBA-C2EE-6333-E21F137BB1D0}"/>
              </a:ext>
            </a:extLst>
          </p:cNvPr>
          <p:cNvSpPr txBox="1"/>
          <p:nvPr/>
        </p:nvSpPr>
        <p:spPr>
          <a:xfrm>
            <a:off x="2006900" y="3807200"/>
            <a:ext cx="1267463" cy="369332"/>
          </a:xfrm>
          <a:prstGeom prst="rect">
            <a:avLst/>
          </a:prstGeom>
          <a:noFill/>
        </p:spPr>
        <p:txBody>
          <a:bodyPr wrap="none" rtlCol="0">
            <a:spAutoFit/>
          </a:bodyPr>
          <a:lstStyle/>
          <a:p>
            <a:r>
              <a:rPr lang="en-US" altLang="ko-KR" dirty="0"/>
              <a:t>Traditional</a:t>
            </a:r>
            <a:endParaRPr lang="ko-KR" altLang="en-US" dirty="0"/>
          </a:p>
        </p:txBody>
      </p:sp>
      <p:sp>
        <p:nvSpPr>
          <p:cNvPr id="14" name="TextBox 13">
            <a:extLst>
              <a:ext uri="{FF2B5EF4-FFF2-40B4-BE49-F238E27FC236}">
                <a16:creationId xmlns:a16="http://schemas.microsoft.com/office/drawing/2014/main" id="{1AD32FF1-5E44-9816-9350-181FF42CC821}"/>
              </a:ext>
            </a:extLst>
          </p:cNvPr>
          <p:cNvSpPr txBox="1"/>
          <p:nvPr/>
        </p:nvSpPr>
        <p:spPr>
          <a:xfrm>
            <a:off x="7087521" y="1686710"/>
            <a:ext cx="2947923" cy="923330"/>
          </a:xfrm>
          <a:prstGeom prst="rect">
            <a:avLst/>
          </a:prstGeom>
          <a:noFill/>
          <a:ln>
            <a:solidFill>
              <a:schemeClr val="accent1"/>
            </a:solidFill>
          </a:ln>
        </p:spPr>
        <p:txBody>
          <a:bodyPr wrap="none" rtlCol="0">
            <a:spAutoFit/>
          </a:bodyPr>
          <a:lstStyle/>
          <a:p>
            <a:r>
              <a:rPr lang="en-US" altLang="ko-KR" dirty="0"/>
              <a:t>(1x1Conv, BN, </a:t>
            </a:r>
            <a:r>
              <a:rPr lang="en-US" altLang="ko-KR" dirty="0" err="1"/>
              <a:t>Relu</a:t>
            </a:r>
            <a:r>
              <a:rPr lang="en-US" altLang="ko-KR" dirty="0"/>
              <a:t>) -&gt;</a:t>
            </a:r>
            <a:br>
              <a:rPr lang="en-US" altLang="ko-KR" dirty="0"/>
            </a:br>
            <a:r>
              <a:rPr lang="en-US" altLang="ko-KR" dirty="0"/>
              <a:t>(3x3DWConv, BN, </a:t>
            </a:r>
            <a:r>
              <a:rPr lang="en-US" altLang="ko-KR" dirty="0" err="1"/>
              <a:t>Relu</a:t>
            </a:r>
            <a:r>
              <a:rPr lang="en-US" altLang="ko-KR" dirty="0"/>
              <a:t>) -&gt;</a:t>
            </a:r>
          </a:p>
          <a:p>
            <a:r>
              <a:rPr lang="en-US" altLang="ko-KR" dirty="0"/>
              <a:t>(1x1Conv, BN, </a:t>
            </a:r>
            <a:r>
              <a:rPr lang="en-US" altLang="ko-KR" dirty="0" err="1"/>
              <a:t>Relu</a:t>
            </a:r>
            <a:r>
              <a:rPr lang="en-US" altLang="ko-KR" dirty="0"/>
              <a:t>)</a:t>
            </a:r>
            <a:endParaRPr lang="ko-KR" altLang="en-US" dirty="0"/>
          </a:p>
        </p:txBody>
      </p:sp>
      <p:sp>
        <p:nvSpPr>
          <p:cNvPr id="15" name="TextBox 14">
            <a:extLst>
              <a:ext uri="{FF2B5EF4-FFF2-40B4-BE49-F238E27FC236}">
                <a16:creationId xmlns:a16="http://schemas.microsoft.com/office/drawing/2014/main" id="{BD70CE60-8E8F-5717-9748-7B2E944E3B23}"/>
              </a:ext>
            </a:extLst>
          </p:cNvPr>
          <p:cNvSpPr txBox="1"/>
          <p:nvPr/>
        </p:nvSpPr>
        <p:spPr>
          <a:xfrm>
            <a:off x="7618882" y="2647714"/>
            <a:ext cx="1632178" cy="369332"/>
          </a:xfrm>
          <a:prstGeom prst="rect">
            <a:avLst/>
          </a:prstGeom>
          <a:noFill/>
        </p:spPr>
        <p:txBody>
          <a:bodyPr wrap="none" rtlCol="0">
            <a:spAutoFit/>
          </a:bodyPr>
          <a:lstStyle/>
          <a:p>
            <a:r>
              <a:rPr lang="en-US" altLang="ko-KR" dirty="0" err="1"/>
              <a:t>MBConv</a:t>
            </a:r>
            <a:r>
              <a:rPr lang="en-US" altLang="ko-KR" dirty="0"/>
              <a:t> Style</a:t>
            </a:r>
            <a:endParaRPr lang="ko-KR" altLang="en-US" dirty="0"/>
          </a:p>
        </p:txBody>
      </p:sp>
      <p:sp>
        <p:nvSpPr>
          <p:cNvPr id="16" name="TextBox 15">
            <a:extLst>
              <a:ext uri="{FF2B5EF4-FFF2-40B4-BE49-F238E27FC236}">
                <a16:creationId xmlns:a16="http://schemas.microsoft.com/office/drawing/2014/main" id="{6838E7D6-E036-A013-5E65-C99CC991AAD2}"/>
              </a:ext>
            </a:extLst>
          </p:cNvPr>
          <p:cNvSpPr txBox="1"/>
          <p:nvPr/>
        </p:nvSpPr>
        <p:spPr>
          <a:xfrm>
            <a:off x="258610" y="4705700"/>
            <a:ext cx="1651414" cy="369332"/>
          </a:xfrm>
          <a:prstGeom prst="rect">
            <a:avLst/>
          </a:prstGeom>
          <a:noFill/>
        </p:spPr>
        <p:txBody>
          <a:bodyPr wrap="none" rtlCol="0">
            <a:spAutoFit/>
          </a:bodyPr>
          <a:lstStyle/>
          <a:p>
            <a:r>
              <a:rPr lang="ko-KR" altLang="en-US" dirty="0"/>
              <a:t>비디오 데이터</a:t>
            </a:r>
          </a:p>
        </p:txBody>
      </p:sp>
      <p:sp>
        <p:nvSpPr>
          <p:cNvPr id="17" name="TextBox 16">
            <a:extLst>
              <a:ext uri="{FF2B5EF4-FFF2-40B4-BE49-F238E27FC236}">
                <a16:creationId xmlns:a16="http://schemas.microsoft.com/office/drawing/2014/main" id="{C80A0E1E-A22D-9757-D8F8-C684771C9D7C}"/>
              </a:ext>
            </a:extLst>
          </p:cNvPr>
          <p:cNvSpPr txBox="1"/>
          <p:nvPr/>
        </p:nvSpPr>
        <p:spPr>
          <a:xfrm>
            <a:off x="1994389" y="4755907"/>
            <a:ext cx="2135521" cy="369332"/>
          </a:xfrm>
          <a:prstGeom prst="rect">
            <a:avLst/>
          </a:prstGeom>
          <a:noFill/>
          <a:ln>
            <a:solidFill>
              <a:schemeClr val="accent1"/>
            </a:solidFill>
          </a:ln>
        </p:spPr>
        <p:txBody>
          <a:bodyPr wrap="none" rtlCol="0">
            <a:spAutoFit/>
          </a:bodyPr>
          <a:lstStyle/>
          <a:p>
            <a:r>
              <a:rPr lang="en-US" altLang="ko-KR" dirty="0"/>
              <a:t>CNN + LSTM/GRU</a:t>
            </a:r>
            <a:endParaRPr lang="ko-KR" altLang="en-US" dirty="0"/>
          </a:p>
        </p:txBody>
      </p:sp>
      <p:sp>
        <p:nvSpPr>
          <p:cNvPr id="18" name="TextBox 17">
            <a:extLst>
              <a:ext uri="{FF2B5EF4-FFF2-40B4-BE49-F238E27FC236}">
                <a16:creationId xmlns:a16="http://schemas.microsoft.com/office/drawing/2014/main" id="{374CAE96-4F3D-E7B9-7065-2B8FAF9EBB77}"/>
              </a:ext>
            </a:extLst>
          </p:cNvPr>
          <p:cNvSpPr txBox="1"/>
          <p:nvPr/>
        </p:nvSpPr>
        <p:spPr>
          <a:xfrm>
            <a:off x="2365612" y="5298310"/>
            <a:ext cx="1393074" cy="369332"/>
          </a:xfrm>
          <a:prstGeom prst="rect">
            <a:avLst/>
          </a:prstGeom>
          <a:noFill/>
        </p:spPr>
        <p:txBody>
          <a:bodyPr wrap="none" rtlCol="0">
            <a:spAutoFit/>
          </a:bodyPr>
          <a:lstStyle/>
          <a:p>
            <a:r>
              <a:rPr lang="en-US" altLang="ko-KR" dirty="0"/>
              <a:t>RCNN Style</a:t>
            </a:r>
            <a:endParaRPr lang="ko-KR" altLang="en-US" dirty="0"/>
          </a:p>
        </p:txBody>
      </p:sp>
      <p:sp>
        <p:nvSpPr>
          <p:cNvPr id="19" name="TextBox 18">
            <a:extLst>
              <a:ext uri="{FF2B5EF4-FFF2-40B4-BE49-F238E27FC236}">
                <a16:creationId xmlns:a16="http://schemas.microsoft.com/office/drawing/2014/main" id="{16410481-C786-DB28-9912-BDB717D73122}"/>
              </a:ext>
            </a:extLst>
          </p:cNvPr>
          <p:cNvSpPr txBox="1"/>
          <p:nvPr/>
        </p:nvSpPr>
        <p:spPr>
          <a:xfrm>
            <a:off x="4495788" y="4766277"/>
            <a:ext cx="1087157" cy="369332"/>
          </a:xfrm>
          <a:prstGeom prst="rect">
            <a:avLst/>
          </a:prstGeom>
          <a:noFill/>
          <a:ln>
            <a:solidFill>
              <a:schemeClr val="accent1"/>
            </a:solidFill>
          </a:ln>
        </p:spPr>
        <p:txBody>
          <a:bodyPr wrap="none" rtlCol="0">
            <a:spAutoFit/>
          </a:bodyPr>
          <a:lstStyle/>
          <a:p>
            <a:r>
              <a:rPr lang="en-US" altLang="ko-KR" dirty="0"/>
              <a:t>3D Conv</a:t>
            </a:r>
            <a:endParaRPr lang="ko-KR" altLang="en-US" dirty="0"/>
          </a:p>
        </p:txBody>
      </p:sp>
      <p:sp>
        <p:nvSpPr>
          <p:cNvPr id="20" name="TextBox 19">
            <a:extLst>
              <a:ext uri="{FF2B5EF4-FFF2-40B4-BE49-F238E27FC236}">
                <a16:creationId xmlns:a16="http://schemas.microsoft.com/office/drawing/2014/main" id="{B3123E0D-1C65-CB82-54FA-BDB07F54893F}"/>
              </a:ext>
            </a:extLst>
          </p:cNvPr>
          <p:cNvSpPr txBox="1"/>
          <p:nvPr/>
        </p:nvSpPr>
        <p:spPr>
          <a:xfrm>
            <a:off x="3590925" y="3197852"/>
            <a:ext cx="3397084" cy="369332"/>
          </a:xfrm>
          <a:prstGeom prst="rect">
            <a:avLst/>
          </a:prstGeom>
          <a:noFill/>
          <a:ln>
            <a:solidFill>
              <a:schemeClr val="accent1"/>
            </a:solidFill>
          </a:ln>
        </p:spPr>
        <p:txBody>
          <a:bodyPr wrap="none" rtlCol="0">
            <a:spAutoFit/>
          </a:bodyPr>
          <a:lstStyle/>
          <a:p>
            <a:r>
              <a:rPr lang="en-US" altLang="ko-KR" dirty="0"/>
              <a:t>1D Conv x N -&gt; LSTM/GRU x2</a:t>
            </a:r>
            <a:endParaRPr lang="ko-KR" altLang="en-US" dirty="0"/>
          </a:p>
        </p:txBody>
      </p:sp>
      <p:sp>
        <p:nvSpPr>
          <p:cNvPr id="21" name="TextBox 20">
            <a:extLst>
              <a:ext uri="{FF2B5EF4-FFF2-40B4-BE49-F238E27FC236}">
                <a16:creationId xmlns:a16="http://schemas.microsoft.com/office/drawing/2014/main" id="{F64F931B-F063-04A9-6ABB-FD0415F720CD}"/>
              </a:ext>
            </a:extLst>
          </p:cNvPr>
          <p:cNvSpPr txBox="1"/>
          <p:nvPr/>
        </p:nvSpPr>
        <p:spPr>
          <a:xfrm>
            <a:off x="4523071" y="3764887"/>
            <a:ext cx="1532792" cy="369332"/>
          </a:xfrm>
          <a:prstGeom prst="rect">
            <a:avLst/>
          </a:prstGeom>
          <a:noFill/>
        </p:spPr>
        <p:txBody>
          <a:bodyPr wrap="none" rtlCol="0">
            <a:spAutoFit/>
          </a:bodyPr>
          <a:lstStyle/>
          <a:p>
            <a:r>
              <a:rPr lang="en-US" altLang="ko-KR" dirty="0"/>
              <a:t>Conv + RNN</a:t>
            </a:r>
            <a:endParaRPr lang="ko-KR" altLang="en-US" dirty="0"/>
          </a:p>
        </p:txBody>
      </p:sp>
      <p:sp>
        <p:nvSpPr>
          <p:cNvPr id="22" name="TextBox 21">
            <a:extLst>
              <a:ext uri="{FF2B5EF4-FFF2-40B4-BE49-F238E27FC236}">
                <a16:creationId xmlns:a16="http://schemas.microsoft.com/office/drawing/2014/main" id="{E386170C-1A21-B746-6EEC-52902CEE8430}"/>
              </a:ext>
            </a:extLst>
          </p:cNvPr>
          <p:cNvSpPr txBox="1"/>
          <p:nvPr/>
        </p:nvSpPr>
        <p:spPr>
          <a:xfrm>
            <a:off x="7346835" y="3191358"/>
            <a:ext cx="3528530" cy="369332"/>
          </a:xfrm>
          <a:prstGeom prst="rect">
            <a:avLst/>
          </a:prstGeom>
          <a:noFill/>
          <a:ln>
            <a:solidFill>
              <a:schemeClr val="accent1"/>
            </a:solidFill>
          </a:ln>
        </p:spPr>
        <p:txBody>
          <a:bodyPr wrap="none" rtlCol="0">
            <a:spAutoFit/>
          </a:bodyPr>
          <a:lstStyle/>
          <a:p>
            <a:r>
              <a:rPr lang="en-US" altLang="ko-KR" dirty="0"/>
              <a:t>Positional Encoding + Attention</a:t>
            </a:r>
            <a:endParaRPr lang="ko-KR" altLang="en-US" dirty="0"/>
          </a:p>
        </p:txBody>
      </p:sp>
      <p:sp>
        <p:nvSpPr>
          <p:cNvPr id="23" name="TextBox 22">
            <a:extLst>
              <a:ext uri="{FF2B5EF4-FFF2-40B4-BE49-F238E27FC236}">
                <a16:creationId xmlns:a16="http://schemas.microsoft.com/office/drawing/2014/main" id="{87FCCC45-D68F-109B-EC43-B0B9F06FB3C3}"/>
              </a:ext>
            </a:extLst>
          </p:cNvPr>
          <p:cNvSpPr txBox="1"/>
          <p:nvPr/>
        </p:nvSpPr>
        <p:spPr>
          <a:xfrm>
            <a:off x="8212617" y="3726510"/>
            <a:ext cx="1422505" cy="369332"/>
          </a:xfrm>
          <a:prstGeom prst="rect">
            <a:avLst/>
          </a:prstGeom>
          <a:noFill/>
        </p:spPr>
        <p:txBody>
          <a:bodyPr wrap="none" rtlCol="0">
            <a:spAutoFit/>
          </a:bodyPr>
          <a:lstStyle/>
          <a:p>
            <a:r>
              <a:rPr lang="en-US" altLang="ko-KR" dirty="0"/>
              <a:t>Transformer</a:t>
            </a:r>
            <a:endParaRPr lang="ko-KR" altLang="en-US" dirty="0"/>
          </a:p>
        </p:txBody>
      </p:sp>
      <p:sp>
        <p:nvSpPr>
          <p:cNvPr id="24" name="TextBox 23">
            <a:extLst>
              <a:ext uri="{FF2B5EF4-FFF2-40B4-BE49-F238E27FC236}">
                <a16:creationId xmlns:a16="http://schemas.microsoft.com/office/drawing/2014/main" id="{FB7CCF68-D5D0-50DD-B91D-546C2C2B5009}"/>
              </a:ext>
            </a:extLst>
          </p:cNvPr>
          <p:cNvSpPr txBox="1"/>
          <p:nvPr/>
        </p:nvSpPr>
        <p:spPr>
          <a:xfrm>
            <a:off x="4536664" y="5321303"/>
            <a:ext cx="1005403" cy="369332"/>
          </a:xfrm>
          <a:prstGeom prst="rect">
            <a:avLst/>
          </a:prstGeom>
          <a:noFill/>
        </p:spPr>
        <p:txBody>
          <a:bodyPr wrap="none" rtlCol="0">
            <a:spAutoFit/>
          </a:bodyPr>
          <a:lstStyle/>
          <a:p>
            <a:r>
              <a:rPr lang="en-US" altLang="ko-KR" dirty="0"/>
              <a:t>3DConv</a:t>
            </a:r>
            <a:endParaRPr lang="ko-KR" altLang="en-US" dirty="0"/>
          </a:p>
        </p:txBody>
      </p:sp>
      <p:sp>
        <p:nvSpPr>
          <p:cNvPr id="25" name="TextBox 24">
            <a:extLst>
              <a:ext uri="{FF2B5EF4-FFF2-40B4-BE49-F238E27FC236}">
                <a16:creationId xmlns:a16="http://schemas.microsoft.com/office/drawing/2014/main" id="{8052323D-E1F6-2B3F-833F-A2F57FC7A721}"/>
              </a:ext>
            </a:extLst>
          </p:cNvPr>
          <p:cNvSpPr txBox="1"/>
          <p:nvPr/>
        </p:nvSpPr>
        <p:spPr>
          <a:xfrm>
            <a:off x="5948823" y="4755907"/>
            <a:ext cx="902811" cy="369332"/>
          </a:xfrm>
          <a:prstGeom prst="rect">
            <a:avLst/>
          </a:prstGeom>
          <a:noFill/>
          <a:ln>
            <a:solidFill>
              <a:schemeClr val="accent1"/>
            </a:solidFill>
          </a:ln>
        </p:spPr>
        <p:txBody>
          <a:bodyPr wrap="none" rtlCol="0">
            <a:spAutoFit/>
          </a:bodyPr>
          <a:lstStyle/>
          <a:p>
            <a:r>
              <a:rPr lang="en-US" altLang="ko-KR" dirty="0" err="1"/>
              <a:t>STMap</a:t>
            </a:r>
            <a:endParaRPr lang="ko-KR" altLang="en-US" dirty="0"/>
          </a:p>
        </p:txBody>
      </p:sp>
      <p:sp>
        <p:nvSpPr>
          <p:cNvPr id="26" name="TextBox 25">
            <a:extLst>
              <a:ext uri="{FF2B5EF4-FFF2-40B4-BE49-F238E27FC236}">
                <a16:creationId xmlns:a16="http://schemas.microsoft.com/office/drawing/2014/main" id="{A89FE04B-8C2E-8EB8-7C80-4607BDC5AEC0}"/>
              </a:ext>
            </a:extLst>
          </p:cNvPr>
          <p:cNvSpPr txBox="1"/>
          <p:nvPr/>
        </p:nvSpPr>
        <p:spPr>
          <a:xfrm>
            <a:off x="5948823" y="5295644"/>
            <a:ext cx="902811" cy="369332"/>
          </a:xfrm>
          <a:prstGeom prst="rect">
            <a:avLst/>
          </a:prstGeom>
          <a:noFill/>
        </p:spPr>
        <p:txBody>
          <a:bodyPr wrap="none" rtlCol="0">
            <a:spAutoFit/>
          </a:bodyPr>
          <a:lstStyle/>
          <a:p>
            <a:r>
              <a:rPr lang="en-US" altLang="ko-KR" dirty="0" err="1"/>
              <a:t>STMap</a:t>
            </a:r>
            <a:endParaRPr lang="ko-KR" altLang="en-US" dirty="0"/>
          </a:p>
        </p:txBody>
      </p:sp>
      <p:sp>
        <p:nvSpPr>
          <p:cNvPr id="27" name="TextBox 26">
            <a:extLst>
              <a:ext uri="{FF2B5EF4-FFF2-40B4-BE49-F238E27FC236}">
                <a16:creationId xmlns:a16="http://schemas.microsoft.com/office/drawing/2014/main" id="{6B92FA80-A4FA-142F-6D51-536855928EFD}"/>
              </a:ext>
            </a:extLst>
          </p:cNvPr>
          <p:cNvSpPr txBox="1"/>
          <p:nvPr/>
        </p:nvSpPr>
        <p:spPr>
          <a:xfrm>
            <a:off x="7217511" y="4755907"/>
            <a:ext cx="2115003" cy="369332"/>
          </a:xfrm>
          <a:prstGeom prst="rect">
            <a:avLst/>
          </a:prstGeom>
          <a:noFill/>
          <a:ln>
            <a:solidFill>
              <a:schemeClr val="accent1"/>
            </a:solidFill>
          </a:ln>
        </p:spPr>
        <p:txBody>
          <a:bodyPr wrap="square" rtlCol="0">
            <a:spAutoFit/>
          </a:bodyPr>
          <a:lstStyle/>
          <a:p>
            <a:r>
              <a:rPr lang="en-US" altLang="ko-KR" dirty="0"/>
              <a:t>Visual Transformer</a:t>
            </a:r>
            <a:endParaRPr lang="ko-KR" altLang="en-US" dirty="0"/>
          </a:p>
        </p:txBody>
      </p:sp>
      <p:sp>
        <p:nvSpPr>
          <p:cNvPr id="28" name="TextBox 27">
            <a:extLst>
              <a:ext uri="{FF2B5EF4-FFF2-40B4-BE49-F238E27FC236}">
                <a16:creationId xmlns:a16="http://schemas.microsoft.com/office/drawing/2014/main" id="{F7F97D63-453C-9090-8F16-D49C5C5942DE}"/>
              </a:ext>
            </a:extLst>
          </p:cNvPr>
          <p:cNvSpPr txBox="1"/>
          <p:nvPr/>
        </p:nvSpPr>
        <p:spPr>
          <a:xfrm>
            <a:off x="8041615" y="5291059"/>
            <a:ext cx="466794" cy="369332"/>
          </a:xfrm>
          <a:prstGeom prst="rect">
            <a:avLst/>
          </a:prstGeom>
          <a:noFill/>
        </p:spPr>
        <p:txBody>
          <a:bodyPr wrap="none" rtlCol="0">
            <a:spAutoFit/>
          </a:bodyPr>
          <a:lstStyle/>
          <a:p>
            <a:r>
              <a:rPr lang="en-US" altLang="ko-KR" dirty="0"/>
              <a:t>Vit</a:t>
            </a:r>
            <a:endParaRPr lang="ko-KR" altLang="en-US" dirty="0"/>
          </a:p>
        </p:txBody>
      </p:sp>
      <p:sp>
        <p:nvSpPr>
          <p:cNvPr id="29" name="TextBox 28">
            <a:extLst>
              <a:ext uri="{FF2B5EF4-FFF2-40B4-BE49-F238E27FC236}">
                <a16:creationId xmlns:a16="http://schemas.microsoft.com/office/drawing/2014/main" id="{65370045-EA22-1271-8D3F-DC53E3E888D5}"/>
              </a:ext>
            </a:extLst>
          </p:cNvPr>
          <p:cNvSpPr txBox="1"/>
          <p:nvPr/>
        </p:nvSpPr>
        <p:spPr>
          <a:xfrm>
            <a:off x="4932788" y="1713823"/>
            <a:ext cx="2032070" cy="646331"/>
          </a:xfrm>
          <a:prstGeom prst="rect">
            <a:avLst/>
          </a:prstGeom>
          <a:noFill/>
          <a:ln>
            <a:solidFill>
              <a:schemeClr val="accent1"/>
            </a:solidFill>
          </a:ln>
        </p:spPr>
        <p:txBody>
          <a:bodyPr wrap="square" rtlCol="0">
            <a:spAutoFit/>
          </a:bodyPr>
          <a:lstStyle/>
          <a:p>
            <a:r>
              <a:rPr lang="en-US" altLang="ko-KR" dirty="0"/>
              <a:t>(1x in Conv)</a:t>
            </a:r>
            <a:r>
              <a:rPr lang="en-US" altLang="ko-KR" dirty="0" err="1"/>
              <a:t>outConv</a:t>
            </a:r>
            <a:r>
              <a:rPr lang="en-US" altLang="ko-KR" dirty="0"/>
              <a:t> </a:t>
            </a:r>
            <a:endParaRPr lang="ko-KR" altLang="en-US" dirty="0"/>
          </a:p>
        </p:txBody>
      </p:sp>
      <p:sp>
        <p:nvSpPr>
          <p:cNvPr id="30" name="TextBox 29">
            <a:extLst>
              <a:ext uri="{FF2B5EF4-FFF2-40B4-BE49-F238E27FC236}">
                <a16:creationId xmlns:a16="http://schemas.microsoft.com/office/drawing/2014/main" id="{BBFAEA69-5370-ECB5-0DFE-3A4459B2BB85}"/>
              </a:ext>
            </a:extLst>
          </p:cNvPr>
          <p:cNvSpPr txBox="1"/>
          <p:nvPr/>
        </p:nvSpPr>
        <p:spPr>
          <a:xfrm>
            <a:off x="5201952" y="2686091"/>
            <a:ext cx="1493742" cy="369332"/>
          </a:xfrm>
          <a:prstGeom prst="rect">
            <a:avLst/>
          </a:prstGeom>
          <a:noFill/>
        </p:spPr>
        <p:txBody>
          <a:bodyPr wrap="none" rtlCol="0">
            <a:spAutoFit/>
          </a:bodyPr>
          <a:lstStyle/>
          <a:p>
            <a:r>
              <a:rPr lang="en-US" altLang="ko-KR" dirty="0" err="1"/>
              <a:t>ResNet</a:t>
            </a:r>
            <a:r>
              <a:rPr lang="en-US" altLang="ko-KR" dirty="0"/>
              <a:t> Style</a:t>
            </a:r>
            <a:endParaRPr lang="ko-KR" altLang="en-US" dirty="0"/>
          </a:p>
        </p:txBody>
      </p:sp>
      <p:sp>
        <p:nvSpPr>
          <p:cNvPr id="31" name="화살표: 오른쪽 30">
            <a:extLst>
              <a:ext uri="{FF2B5EF4-FFF2-40B4-BE49-F238E27FC236}">
                <a16:creationId xmlns:a16="http://schemas.microsoft.com/office/drawing/2014/main" id="{1F1B4FA3-9106-56C9-7C41-7497829CAADB}"/>
              </a:ext>
            </a:extLst>
          </p:cNvPr>
          <p:cNvSpPr/>
          <p:nvPr/>
        </p:nvSpPr>
        <p:spPr>
          <a:xfrm>
            <a:off x="2460514" y="5851098"/>
            <a:ext cx="8893286" cy="291240"/>
          </a:xfrm>
          <a:prstGeom prst="rightArrow">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90904CC5-34BC-7BD3-5138-D2770BBD2F5F}"/>
              </a:ext>
            </a:extLst>
          </p:cNvPr>
          <p:cNvSpPr txBox="1"/>
          <p:nvPr/>
        </p:nvSpPr>
        <p:spPr>
          <a:xfrm>
            <a:off x="10158107" y="1660320"/>
            <a:ext cx="1548118" cy="646331"/>
          </a:xfrm>
          <a:prstGeom prst="rect">
            <a:avLst/>
          </a:prstGeom>
          <a:noFill/>
          <a:ln>
            <a:solidFill>
              <a:schemeClr val="accent1"/>
            </a:solidFill>
          </a:ln>
        </p:spPr>
        <p:txBody>
          <a:bodyPr wrap="square" rtlCol="0">
            <a:spAutoFit/>
          </a:bodyPr>
          <a:lstStyle/>
          <a:p>
            <a:r>
              <a:rPr lang="en-US" altLang="ko-KR" dirty="0"/>
              <a:t>Visual Transformer</a:t>
            </a:r>
            <a:endParaRPr lang="ko-KR" altLang="en-US" dirty="0"/>
          </a:p>
        </p:txBody>
      </p:sp>
      <p:sp>
        <p:nvSpPr>
          <p:cNvPr id="33" name="TextBox 32">
            <a:extLst>
              <a:ext uri="{FF2B5EF4-FFF2-40B4-BE49-F238E27FC236}">
                <a16:creationId xmlns:a16="http://schemas.microsoft.com/office/drawing/2014/main" id="{68AE9C87-6A38-DC75-7860-BFA1D39F5A49}"/>
              </a:ext>
            </a:extLst>
          </p:cNvPr>
          <p:cNvSpPr txBox="1"/>
          <p:nvPr/>
        </p:nvSpPr>
        <p:spPr>
          <a:xfrm>
            <a:off x="10625328" y="2651226"/>
            <a:ext cx="613676" cy="369332"/>
          </a:xfrm>
          <a:prstGeom prst="rect">
            <a:avLst/>
          </a:prstGeom>
          <a:noFill/>
        </p:spPr>
        <p:txBody>
          <a:bodyPr wrap="square" rtlCol="0">
            <a:spAutoFit/>
          </a:bodyPr>
          <a:lstStyle/>
          <a:p>
            <a:r>
              <a:rPr lang="en-US" altLang="ko-KR" dirty="0"/>
              <a:t>Vit</a:t>
            </a:r>
            <a:endParaRPr lang="ko-KR" altLang="en-US" dirty="0"/>
          </a:p>
        </p:txBody>
      </p:sp>
    </p:spTree>
    <p:extLst>
      <p:ext uri="{BB962C8B-B14F-4D97-AF65-F5344CB8AC3E}">
        <p14:creationId xmlns:p14="http://schemas.microsoft.com/office/powerpoint/2010/main" val="401654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A5C0F8D4-1550-4247-83A4-68D137BF4165}"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14</a:t>
            </a:fld>
            <a:endParaRPr lang="ko-KR" altLang="en-US"/>
          </a:p>
        </p:txBody>
      </p:sp>
      <p:pic>
        <p:nvPicPr>
          <p:cNvPr id="10242" name="Picture 2">
            <a:extLst>
              <a:ext uri="{FF2B5EF4-FFF2-40B4-BE49-F238E27FC236}">
                <a16:creationId xmlns:a16="http://schemas.microsoft.com/office/drawing/2014/main" id="{02B8FCE5-8489-6945-01B3-2901A06D5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050" y="1917700"/>
            <a:ext cx="10201615" cy="343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9D1CC93F-5238-964D-8FDE-7FFB856F469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15</a:t>
            </a:fld>
            <a:endParaRPr lang="ko-KR" altLang="en-US"/>
          </a:p>
        </p:txBody>
      </p:sp>
      <p:pic>
        <p:nvPicPr>
          <p:cNvPr id="13" name="그림 12">
            <a:extLst>
              <a:ext uri="{FF2B5EF4-FFF2-40B4-BE49-F238E27FC236}">
                <a16:creationId xmlns:a16="http://schemas.microsoft.com/office/drawing/2014/main" id="{3E96C5A3-49DD-F18C-8289-246CA58D94F3}"/>
              </a:ext>
            </a:extLst>
          </p:cNvPr>
          <p:cNvPicPr>
            <a:picLocks noChangeAspect="1"/>
          </p:cNvPicPr>
          <p:nvPr/>
        </p:nvPicPr>
        <p:blipFill>
          <a:blip r:embed="rId2"/>
          <a:stretch>
            <a:fillRect/>
          </a:stretch>
        </p:blipFill>
        <p:spPr>
          <a:xfrm>
            <a:off x="6523986" y="1840991"/>
            <a:ext cx="4829814" cy="3550427"/>
          </a:xfrm>
          <a:prstGeom prst="rect">
            <a:avLst/>
          </a:prstGeom>
        </p:spPr>
      </p:pic>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err="1"/>
              <a:t>Lenet</a:t>
            </a:r>
            <a:r>
              <a:rPr lang="en-US" altLang="ko-KR" sz="2400" dirty="0"/>
              <a:t> style -&gt; VGG style</a:t>
            </a:r>
          </a:p>
          <a:p>
            <a:pPr lvl="1" fontAlgn="base">
              <a:lnSpc>
                <a:spcPct val="100000"/>
              </a:lnSpc>
              <a:spcBef>
                <a:spcPts val="0"/>
              </a:spcBef>
            </a:pPr>
            <a:r>
              <a:rPr lang="en-US" altLang="ko-KR" sz="2000" dirty="0"/>
              <a:t>LENET</a:t>
            </a:r>
            <a:r>
              <a:rPr lang="ko-KR" altLang="en-US" sz="2000" dirty="0"/>
              <a:t>은 </a:t>
            </a:r>
            <a:r>
              <a:rPr lang="en-US" altLang="ko-KR" sz="2000" dirty="0"/>
              <a:t>7x7 filter</a:t>
            </a:r>
            <a:r>
              <a:rPr lang="ko-KR" altLang="en-US" sz="2000" dirty="0"/>
              <a:t>를 사용</a:t>
            </a:r>
            <a:br>
              <a:rPr lang="en-US" altLang="ko-KR" sz="2000" dirty="0"/>
            </a:br>
            <a:r>
              <a:rPr lang="en-US" altLang="ko-KR" sz="2000" dirty="0">
                <a:sym typeface="Wingdings" panose="05000000000000000000" pitchFamily="2" charset="2"/>
              </a:rPr>
              <a:t> </a:t>
            </a:r>
            <a:r>
              <a:rPr lang="ko-KR" altLang="en-US" sz="2000" dirty="0">
                <a:sym typeface="Wingdings" panose="05000000000000000000" pitchFamily="2" charset="2"/>
              </a:rPr>
              <a:t>많은 파라미터를 사용</a:t>
            </a: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VGG </a:t>
            </a:r>
            <a:r>
              <a:rPr lang="ko-KR" altLang="en-US" sz="2000" dirty="0">
                <a:sym typeface="Wingdings" panose="05000000000000000000" pitchFamily="2" charset="2"/>
              </a:rPr>
              <a:t>는 </a:t>
            </a:r>
            <a:r>
              <a:rPr lang="en-US" altLang="ko-KR" sz="2000" dirty="0">
                <a:sym typeface="Wingdings" panose="05000000000000000000" pitchFamily="2" charset="2"/>
              </a:rPr>
              <a:t>7x7</a:t>
            </a:r>
            <a:r>
              <a:rPr lang="ko-KR" altLang="en-US" sz="2000" dirty="0">
                <a:sym typeface="Wingdings" panose="05000000000000000000" pitchFamily="2" charset="2"/>
              </a:rPr>
              <a:t>대신 </a:t>
            </a:r>
            <a:r>
              <a:rPr lang="en-US" altLang="ko-KR" sz="2000" dirty="0">
                <a:sym typeface="Wingdings" panose="05000000000000000000" pitchFamily="2" charset="2"/>
              </a:rPr>
              <a:t>3x3 </a:t>
            </a:r>
            <a:r>
              <a:rPr lang="ko-KR" altLang="en-US" sz="2000" dirty="0">
                <a:sym typeface="Wingdings" panose="05000000000000000000" pitchFamily="2" charset="2"/>
              </a:rPr>
              <a:t>세 번 사용</a:t>
            </a:r>
            <a:br>
              <a:rPr lang="en-US" altLang="ko-KR" sz="2000" dirty="0">
                <a:sym typeface="Wingdings" panose="05000000000000000000" pitchFamily="2" charset="2"/>
              </a:rPr>
            </a:b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7x7</a:t>
            </a:r>
            <a:r>
              <a:rPr lang="ko-KR" altLang="en-US" sz="2000" dirty="0">
                <a:sym typeface="Wingdings" panose="05000000000000000000" pitchFamily="2" charset="2"/>
              </a:rPr>
              <a:t> </a:t>
            </a:r>
            <a:r>
              <a:rPr lang="en-US" altLang="ko-KR" sz="2000" dirty="0">
                <a:sym typeface="Wingdings" panose="05000000000000000000" pitchFamily="2" charset="2"/>
              </a:rPr>
              <a:t>filter</a:t>
            </a:r>
            <a:r>
              <a:rPr lang="ko-KR" altLang="en-US" sz="2000" dirty="0">
                <a:sym typeface="Wingdings" panose="05000000000000000000" pitchFamily="2" charset="2"/>
              </a:rPr>
              <a:t>의 </a:t>
            </a:r>
            <a:r>
              <a:rPr lang="en-US" altLang="ko-KR" sz="2000" dirty="0">
                <a:sym typeface="Wingdings" panose="05000000000000000000" pitchFamily="2" charset="2"/>
              </a:rPr>
              <a:t>49</a:t>
            </a:r>
            <a:r>
              <a:rPr lang="ko-KR" altLang="en-US" sz="2000" dirty="0">
                <a:sym typeface="Wingdings" panose="05000000000000000000" pitchFamily="2" charset="2"/>
              </a:rPr>
              <a:t>개의 파라미터</a:t>
            </a:r>
            <a:br>
              <a:rPr lang="en-US" altLang="ko-KR" sz="2000" dirty="0">
                <a:sym typeface="Wingdings" panose="05000000000000000000" pitchFamily="2" charset="2"/>
              </a:rPr>
            </a:br>
            <a:r>
              <a:rPr lang="en-US" altLang="ko-KR" sz="2000" dirty="0">
                <a:sym typeface="Wingdings" panose="05000000000000000000" pitchFamily="2" charset="2"/>
              </a:rPr>
              <a:t> 3x3 filter</a:t>
            </a:r>
            <a:r>
              <a:rPr lang="ko-KR" altLang="en-US" sz="2000" dirty="0">
                <a:sym typeface="Wingdings" panose="05000000000000000000" pitchFamily="2" charset="2"/>
              </a:rPr>
              <a:t> </a:t>
            </a:r>
            <a:r>
              <a:rPr lang="en-US" altLang="ko-KR" sz="2000" dirty="0">
                <a:sym typeface="Wingdings" panose="05000000000000000000" pitchFamily="2" charset="2"/>
              </a:rPr>
              <a:t>3</a:t>
            </a:r>
            <a:r>
              <a:rPr lang="ko-KR" altLang="en-US" sz="2000" dirty="0">
                <a:sym typeface="Wingdings" panose="05000000000000000000" pitchFamily="2" charset="2"/>
              </a:rPr>
              <a:t>개는 </a:t>
            </a:r>
            <a:r>
              <a:rPr lang="en-US" altLang="ko-KR" sz="2000" dirty="0">
                <a:sym typeface="Wingdings" panose="05000000000000000000" pitchFamily="2" charset="2"/>
              </a:rPr>
              <a:t>9x3</a:t>
            </a:r>
            <a:r>
              <a:rPr lang="ko-KR" altLang="en-US" sz="2000" dirty="0">
                <a:sym typeface="Wingdings" panose="05000000000000000000" pitchFamily="2" charset="2"/>
              </a:rPr>
              <a:t>개의 파라미터</a:t>
            </a:r>
            <a:br>
              <a:rPr lang="en-US" altLang="ko-KR" sz="2000" dirty="0">
                <a:sym typeface="Wingdings" panose="05000000000000000000" pitchFamily="2" charset="2"/>
              </a:rPr>
            </a:br>
            <a:br>
              <a:rPr lang="en-US" altLang="ko-KR" sz="2000" dirty="0">
                <a:sym typeface="Wingdings" panose="05000000000000000000" pitchFamily="2" charset="2"/>
              </a:rPr>
            </a:br>
            <a:r>
              <a:rPr lang="en-US" altLang="ko-KR" sz="2000" dirty="0">
                <a:sym typeface="Wingdings" panose="05000000000000000000" pitchFamily="2" charset="2"/>
              </a:rPr>
              <a:t>49  27 </a:t>
            </a:r>
            <a:r>
              <a:rPr lang="ko-KR" altLang="en-US" sz="2000" dirty="0">
                <a:sym typeface="Wingdings" panose="05000000000000000000" pitchFamily="2" charset="2"/>
              </a:rPr>
              <a:t>개로 획기적으로 파라미터 개선</a:t>
            </a:r>
            <a:endParaRPr lang="ko-KR" altLang="en-US" sz="2000" dirty="0"/>
          </a:p>
        </p:txBody>
      </p:sp>
    </p:spTree>
    <p:extLst>
      <p:ext uri="{BB962C8B-B14F-4D97-AF65-F5344CB8AC3E}">
        <p14:creationId xmlns:p14="http://schemas.microsoft.com/office/powerpoint/2010/main" val="145536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89404DCF-C26A-EA40-9679-73D4EC589CD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16</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VGG style -&gt; Resnet</a:t>
            </a:r>
            <a:r>
              <a:rPr lang="ko-KR" altLang="en-US" sz="2400" dirty="0"/>
              <a:t> </a:t>
            </a:r>
            <a:r>
              <a:rPr lang="en-US" altLang="ko-KR" sz="2400" dirty="0"/>
              <a:t>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VGG Style</a:t>
            </a:r>
            <a:r>
              <a:rPr lang="ko-KR" altLang="en-US" sz="2000" dirty="0">
                <a:sym typeface="Wingdings" panose="05000000000000000000" pitchFamily="2" charset="2"/>
              </a:rPr>
              <a:t>은 </a:t>
            </a:r>
            <a:r>
              <a:rPr lang="en-US" altLang="ko-KR" sz="2000" dirty="0">
                <a:sym typeface="Wingdings" panose="05000000000000000000" pitchFamily="2" charset="2"/>
              </a:rPr>
              <a:t>Deep </a:t>
            </a:r>
            <a:r>
              <a:rPr lang="ko-KR" altLang="en-US" sz="2000" dirty="0">
                <a:sym typeface="Wingdings" panose="05000000000000000000" pitchFamily="2" charset="2"/>
              </a:rPr>
              <a:t>하게 쌓을 수록</a:t>
            </a:r>
            <a:br>
              <a:rPr lang="en-US" altLang="ko-KR" sz="2000" dirty="0">
                <a:sym typeface="Wingdings" panose="05000000000000000000" pitchFamily="2" charset="2"/>
              </a:rPr>
            </a:br>
            <a:r>
              <a:rPr lang="ko-KR" altLang="en-US" sz="2000" dirty="0">
                <a:sym typeface="Wingdings" panose="05000000000000000000" pitchFamily="2" charset="2"/>
              </a:rPr>
              <a:t>학습이 안되는 문제를 갖고 있음</a:t>
            </a:r>
            <a:br>
              <a:rPr lang="en-US" altLang="ko-KR" sz="2000" dirty="0">
                <a:sym typeface="Wingdings" panose="05000000000000000000" pitchFamily="2" charset="2"/>
              </a:rPr>
            </a:b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Conv </a:t>
            </a:r>
            <a:r>
              <a:rPr lang="ko-KR" altLang="en-US" sz="2000" dirty="0">
                <a:sym typeface="Wingdings" panose="05000000000000000000" pitchFamily="2" charset="2"/>
              </a:rPr>
              <a:t>연산 전의 </a:t>
            </a:r>
            <a:r>
              <a:rPr lang="en-US" altLang="ko-KR" sz="2000" dirty="0">
                <a:sym typeface="Wingdings" panose="05000000000000000000" pitchFamily="2" charset="2"/>
              </a:rPr>
              <a:t>Feature</a:t>
            </a:r>
            <a:r>
              <a:rPr lang="ko-KR" altLang="en-US" sz="2000" dirty="0">
                <a:sym typeface="Wingdings" panose="05000000000000000000" pitchFamily="2" charset="2"/>
              </a:rPr>
              <a:t>를</a:t>
            </a:r>
            <a:r>
              <a:rPr lang="en-US" altLang="ko-KR" sz="2000" dirty="0">
                <a:sym typeface="Wingdings" panose="05000000000000000000" pitchFamily="2" charset="2"/>
              </a:rPr>
              <a:t> </a:t>
            </a:r>
            <a:r>
              <a:rPr lang="ko-KR" altLang="en-US" sz="2000" dirty="0">
                <a:sym typeface="Wingdings" panose="05000000000000000000" pitchFamily="2" charset="2"/>
              </a:rPr>
              <a:t>유지 함으로써  </a:t>
            </a:r>
            <a:r>
              <a:rPr lang="en-US" altLang="ko-KR" sz="2000" dirty="0">
                <a:sym typeface="Wingdings" panose="05000000000000000000" pitchFamily="2" charset="2"/>
              </a:rPr>
              <a:t>Conv</a:t>
            </a:r>
            <a:r>
              <a:rPr lang="ko-KR" altLang="en-US" sz="2000" dirty="0">
                <a:sym typeface="Wingdings" panose="05000000000000000000" pitchFamily="2" charset="2"/>
              </a:rPr>
              <a:t>연산을 통해 </a:t>
            </a:r>
            <a:br>
              <a:rPr lang="en-US" altLang="ko-KR" sz="2000" dirty="0">
                <a:sym typeface="Wingdings" panose="05000000000000000000" pitchFamily="2" charset="2"/>
              </a:rPr>
            </a:br>
            <a:r>
              <a:rPr lang="ko-KR" altLang="en-US" sz="2000" dirty="0">
                <a:sym typeface="Wingdings" panose="05000000000000000000" pitchFamily="2" charset="2"/>
              </a:rPr>
              <a:t>소실된 데이터를 없애는 특징을 가짐</a:t>
            </a:r>
            <a:br>
              <a:rPr lang="en-US" altLang="ko-KR" sz="2000" dirty="0">
                <a:sym typeface="Wingdings" panose="05000000000000000000" pitchFamily="2" charset="2"/>
              </a:rPr>
            </a:br>
            <a:endParaRPr lang="en-US" altLang="ko-KR" sz="2000" dirty="0">
              <a:sym typeface="Wingdings" panose="05000000000000000000" pitchFamily="2" charset="2"/>
            </a:endParaRPr>
          </a:p>
        </p:txBody>
      </p:sp>
      <p:pic>
        <p:nvPicPr>
          <p:cNvPr id="11266" name="Picture 2" descr="VNU-diagnosis: A novel medical system based on deep learning for diagnosis  of periapical inflammation from X-Rays images - IOS Press">
            <a:extLst>
              <a:ext uri="{FF2B5EF4-FFF2-40B4-BE49-F238E27FC236}">
                <a16:creationId xmlns:a16="http://schemas.microsoft.com/office/drawing/2014/main" id="{65B40469-213E-A8EB-0093-360F6DBB7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856" y="3636961"/>
            <a:ext cx="10299243" cy="248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A7401DF4-FDCF-FA4D-97A3-89228BBBAC9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17</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Resnet</a:t>
            </a:r>
            <a:r>
              <a:rPr lang="ko-KR" altLang="en-US" sz="2400" dirty="0"/>
              <a:t> </a:t>
            </a:r>
            <a:r>
              <a:rPr lang="en-US" altLang="ko-KR" sz="2400" dirty="0"/>
              <a:t>Style -&gt; MB Conv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Depthwise</a:t>
            </a:r>
            <a:r>
              <a:rPr lang="en-US" altLang="ko-KR" sz="2000" dirty="0">
                <a:sym typeface="Wingdings" panose="05000000000000000000" pitchFamily="2" charset="2"/>
              </a:rPr>
              <a:t> Network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Convolution</a:t>
            </a:r>
            <a:r>
              <a:rPr lang="ko-KR" altLang="en-US" sz="1600" dirty="0">
                <a:sym typeface="Wingdings" panose="05000000000000000000" pitchFamily="2" charset="2"/>
              </a:rPr>
              <a:t>이 모든 채널의 정보를 이용하는 점 때문에</a:t>
            </a:r>
            <a:br>
              <a:rPr lang="en-US" altLang="ko-KR" sz="1600" dirty="0">
                <a:sym typeface="Wingdings" panose="05000000000000000000" pitchFamily="2" charset="2"/>
              </a:rPr>
            </a:br>
            <a:r>
              <a:rPr lang="en-US" altLang="ko-KR" sz="1600" dirty="0">
                <a:sym typeface="Wingdings" panose="05000000000000000000" pitchFamily="2" charset="2"/>
              </a:rPr>
              <a:t>Spatial</a:t>
            </a:r>
            <a:r>
              <a:rPr lang="ko-KR" altLang="en-US" sz="1600" dirty="0">
                <a:sym typeface="Wingdings" panose="05000000000000000000" pitchFamily="2" charset="2"/>
              </a:rPr>
              <a:t>한 정보를  취득하지 못하는 문제를 해결하기 위해 적용</a:t>
            </a:r>
            <a:endParaRPr lang="en-US" altLang="ko-KR" sz="16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SE(Squeeze &amp; Excitation) Network</a:t>
            </a:r>
            <a:r>
              <a:rPr lang="ko-KR" altLang="en-US" sz="2000" dirty="0">
                <a:sym typeface="Wingdings" panose="05000000000000000000" pitchFamily="2" charset="2"/>
              </a:rPr>
              <a:t>를 이용</a:t>
            </a:r>
            <a:endParaRPr lang="en-US" altLang="ko-KR" sz="20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Squeeze</a:t>
            </a:r>
          </a:p>
          <a:p>
            <a:pPr lvl="3" fontAlgn="base">
              <a:lnSpc>
                <a:spcPct val="100000"/>
              </a:lnSpc>
              <a:spcBef>
                <a:spcPts val="0"/>
              </a:spcBef>
            </a:pPr>
            <a:r>
              <a:rPr lang="ko-KR" altLang="en-US" sz="1400" dirty="0">
                <a:sym typeface="Wingdings" panose="05000000000000000000" pitchFamily="2" charset="2"/>
              </a:rPr>
              <a:t>전체 </a:t>
            </a:r>
            <a:r>
              <a:rPr lang="en-US" altLang="ko-KR" sz="1400" dirty="0">
                <a:sym typeface="Wingdings" panose="05000000000000000000" pitchFamily="2" charset="2"/>
              </a:rPr>
              <a:t>Filter</a:t>
            </a:r>
            <a:r>
              <a:rPr lang="ko-KR" altLang="en-US" sz="1400" dirty="0">
                <a:sym typeface="Wingdings" panose="05000000000000000000" pitchFamily="2" charset="2"/>
              </a:rPr>
              <a:t>를 대표하는 값을 추출 하는 역할 </a:t>
            </a:r>
            <a:endParaRPr lang="en-US" altLang="ko-KR" sz="14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Excitation</a:t>
            </a:r>
          </a:p>
          <a:p>
            <a:pPr lvl="3" fontAlgn="base">
              <a:lnSpc>
                <a:spcPct val="100000"/>
              </a:lnSpc>
              <a:spcBef>
                <a:spcPts val="0"/>
              </a:spcBef>
            </a:pPr>
            <a:r>
              <a:rPr lang="en-US" altLang="ko-KR" sz="1400" dirty="0">
                <a:sym typeface="Wingdings" panose="05000000000000000000" pitchFamily="2" charset="2"/>
              </a:rPr>
              <a:t>one-hot activation</a:t>
            </a:r>
            <a:r>
              <a:rPr lang="ko-KR" altLang="en-US" sz="1400" dirty="0">
                <a:sym typeface="Wingdings" panose="05000000000000000000" pitchFamily="2" charset="2"/>
              </a:rPr>
              <a:t>이 아닌 다중 강조</a:t>
            </a:r>
            <a:endParaRPr lang="en-US" altLang="ko-KR" sz="14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14338" name="Picture 2">
            <a:extLst>
              <a:ext uri="{FF2B5EF4-FFF2-40B4-BE49-F238E27FC236}">
                <a16:creationId xmlns:a16="http://schemas.microsoft.com/office/drawing/2014/main" id="{CFF7FCF5-C3B7-BAE4-DE66-659C579E8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12" y="4090997"/>
            <a:ext cx="1652081" cy="1610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2398E2C-2001-F315-C866-E01D6A0D7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281" y="4115374"/>
            <a:ext cx="5687658" cy="15863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About SE layer in Fused-MBConv · Issue #5 · d-li14/efficientnetv2.pytorch ·  GitHub">
            <a:extLst>
              <a:ext uri="{FF2B5EF4-FFF2-40B4-BE49-F238E27FC236}">
                <a16:creationId xmlns:a16="http://schemas.microsoft.com/office/drawing/2014/main" id="{A1AB57D8-9F35-4790-523B-16C82889E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447"/>
          <a:stretch/>
        </p:blipFill>
        <p:spPr bwMode="auto">
          <a:xfrm>
            <a:off x="8778621" y="365125"/>
            <a:ext cx="29622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67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D8C957EB-2F19-7E4E-89BA-37D74D4BA4E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18</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MB Conv Style -&gt; </a:t>
            </a:r>
            <a:r>
              <a:rPr lang="en-US" altLang="ko-KR" sz="2400" dirty="0" err="1"/>
              <a:t>ViT</a:t>
            </a:r>
            <a:r>
              <a:rPr lang="en-US" altLang="ko-KR" sz="2400" dirty="0"/>
              <a:t>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ViT</a:t>
            </a:r>
            <a:r>
              <a:rPr lang="en-US" altLang="ko-KR" sz="2000" dirty="0">
                <a:sym typeface="Wingdings" panose="05000000000000000000" pitchFamily="2" charset="2"/>
              </a:rPr>
              <a:t>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r>
              <a:rPr lang="en-US" altLang="ko-KR" sz="1400" dirty="0">
                <a:sym typeface="Wingdings" panose="05000000000000000000" pitchFamily="2" charset="2"/>
              </a:rPr>
              <a:t>Convolution</a:t>
            </a:r>
            <a:r>
              <a:rPr lang="ko-KR" altLang="en-US" sz="1400" dirty="0">
                <a:sym typeface="Wingdings" panose="05000000000000000000" pitchFamily="2" charset="2"/>
              </a:rPr>
              <a:t>이 </a:t>
            </a:r>
            <a:r>
              <a:rPr lang="en-US" altLang="ko-KR" sz="1400" dirty="0">
                <a:sym typeface="Wingdings" panose="05000000000000000000" pitchFamily="2" charset="2"/>
              </a:rPr>
              <a:t>Local feature</a:t>
            </a:r>
            <a:r>
              <a:rPr lang="ko-KR" altLang="en-US" sz="1400" dirty="0">
                <a:sym typeface="Wingdings" panose="05000000000000000000" pitchFamily="2" charset="2"/>
              </a:rPr>
              <a:t>를 뽑기 때문에</a:t>
            </a:r>
            <a:r>
              <a:rPr lang="en-US" altLang="ko-KR" sz="1400" dirty="0">
                <a:sym typeface="Wingdings" panose="05000000000000000000" pitchFamily="2" charset="2"/>
              </a:rPr>
              <a:t>, </a:t>
            </a:r>
            <a:r>
              <a:rPr lang="ko-KR" altLang="en-US" sz="1400" dirty="0">
                <a:sym typeface="Wingdings" panose="05000000000000000000" pitchFamily="2" charset="2"/>
              </a:rPr>
              <a:t>전체적인 특징을 뽑아내지 못하는 문제를 해결</a:t>
            </a: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9" name="그림 8">
            <a:extLst>
              <a:ext uri="{FF2B5EF4-FFF2-40B4-BE49-F238E27FC236}">
                <a16:creationId xmlns:a16="http://schemas.microsoft.com/office/drawing/2014/main" id="{D24EF14C-ACE1-C80F-BE11-29B71CDF34FE}"/>
              </a:ext>
            </a:extLst>
          </p:cNvPr>
          <p:cNvPicPr>
            <a:picLocks noChangeAspect="1"/>
          </p:cNvPicPr>
          <p:nvPr/>
        </p:nvPicPr>
        <p:blipFill>
          <a:blip r:embed="rId2"/>
          <a:stretch>
            <a:fillRect/>
          </a:stretch>
        </p:blipFill>
        <p:spPr>
          <a:xfrm>
            <a:off x="184767" y="3078333"/>
            <a:ext cx="6040936" cy="1468993"/>
          </a:xfrm>
          <a:prstGeom prst="rect">
            <a:avLst/>
          </a:prstGeom>
        </p:spPr>
      </p:pic>
      <p:pic>
        <p:nvPicPr>
          <p:cNvPr id="16" name="그림 15">
            <a:extLst>
              <a:ext uri="{FF2B5EF4-FFF2-40B4-BE49-F238E27FC236}">
                <a16:creationId xmlns:a16="http://schemas.microsoft.com/office/drawing/2014/main" id="{A2167C73-87DD-18B8-0995-FD033F0A55BD}"/>
              </a:ext>
            </a:extLst>
          </p:cNvPr>
          <p:cNvPicPr>
            <a:picLocks noChangeAspect="1"/>
          </p:cNvPicPr>
          <p:nvPr/>
        </p:nvPicPr>
        <p:blipFill>
          <a:blip r:embed="rId3"/>
          <a:stretch>
            <a:fillRect/>
          </a:stretch>
        </p:blipFill>
        <p:spPr>
          <a:xfrm>
            <a:off x="6468894" y="3078333"/>
            <a:ext cx="5538340" cy="3006157"/>
          </a:xfrm>
          <a:prstGeom prst="rect">
            <a:avLst/>
          </a:prstGeom>
        </p:spPr>
      </p:pic>
      <p:pic>
        <p:nvPicPr>
          <p:cNvPr id="8" name="그림 7">
            <a:extLst>
              <a:ext uri="{FF2B5EF4-FFF2-40B4-BE49-F238E27FC236}">
                <a16:creationId xmlns:a16="http://schemas.microsoft.com/office/drawing/2014/main" id="{2E8B57A9-A99D-80C5-F565-8FE7EFE766B6}"/>
              </a:ext>
            </a:extLst>
          </p:cNvPr>
          <p:cNvPicPr>
            <a:picLocks noChangeAspect="1"/>
          </p:cNvPicPr>
          <p:nvPr/>
        </p:nvPicPr>
        <p:blipFill>
          <a:blip r:embed="rId4"/>
          <a:stretch>
            <a:fillRect/>
          </a:stretch>
        </p:blipFill>
        <p:spPr>
          <a:xfrm>
            <a:off x="1734208" y="4651115"/>
            <a:ext cx="3184634" cy="1491186"/>
          </a:xfrm>
          <a:prstGeom prst="rect">
            <a:avLst/>
          </a:prstGeom>
        </p:spPr>
      </p:pic>
    </p:spTree>
    <p:extLst>
      <p:ext uri="{BB962C8B-B14F-4D97-AF65-F5344CB8AC3E}">
        <p14:creationId xmlns:p14="http://schemas.microsoft.com/office/powerpoint/2010/main" val="365911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Timeseries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DF990469-47A0-CF4B-B1BB-4ADBDD4B317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19</a:t>
            </a:fld>
            <a:endParaRPr lang="ko-KR" altLang="en-US"/>
          </a:p>
        </p:txBody>
      </p:sp>
      <p:pic>
        <p:nvPicPr>
          <p:cNvPr id="15362" name="Picture 2" descr="Keras LSTM tutorial – How to easily build a powerful deep learning language  model – Adventures in Machine Learning">
            <a:extLst>
              <a:ext uri="{FF2B5EF4-FFF2-40B4-BE49-F238E27FC236}">
                <a16:creationId xmlns:a16="http://schemas.microsoft.com/office/drawing/2014/main" id="{48B62D04-9535-16B1-C297-98ADF3E76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935" y="1889933"/>
            <a:ext cx="4299423" cy="415209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RNN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LSTM x2 + Dense </a:t>
            </a:r>
            <a:r>
              <a:rPr lang="ko-KR" altLang="en-US" sz="2000" dirty="0">
                <a:sym typeface="Wingdings" panose="05000000000000000000" pitchFamily="2" charset="2"/>
              </a:rPr>
              <a:t>구조</a:t>
            </a:r>
            <a:endParaRPr lang="en-US" altLang="ko-KR" sz="2000" dirty="0">
              <a:sym typeface="Wingdings" panose="05000000000000000000" pitchFamily="2" charset="2"/>
            </a:endParaRPr>
          </a:p>
          <a:p>
            <a:pPr lvl="2" fontAlgn="base">
              <a:lnSpc>
                <a:spcPct val="100000"/>
              </a:lnSpc>
              <a:spcBef>
                <a:spcPts val="0"/>
              </a:spcBef>
            </a:pPr>
            <a:r>
              <a:rPr lang="ko-KR" altLang="en-US" sz="1600" dirty="0">
                <a:sym typeface="Wingdings" panose="05000000000000000000" pitchFamily="2" charset="2"/>
              </a:rPr>
              <a:t>시계열 </a:t>
            </a:r>
            <a:r>
              <a:rPr lang="en-US" altLang="ko-KR" sz="1600" dirty="0">
                <a:sym typeface="Wingdings" panose="05000000000000000000" pitchFamily="2" charset="2"/>
              </a:rPr>
              <a:t>Feature</a:t>
            </a:r>
            <a:r>
              <a:rPr lang="ko-KR" altLang="en-US" sz="1600" dirty="0">
                <a:sym typeface="Wingdings" panose="05000000000000000000" pitchFamily="2" charset="2"/>
              </a:rPr>
              <a:t>를 구한 다음 </a:t>
            </a:r>
            <a:r>
              <a:rPr lang="en-US" altLang="ko-KR" sz="1600" dirty="0">
                <a:sym typeface="Wingdings" panose="05000000000000000000" pitchFamily="2" charset="2"/>
              </a:rPr>
              <a:t>Dense</a:t>
            </a:r>
            <a:r>
              <a:rPr lang="ko-KR" altLang="en-US" sz="1600" dirty="0">
                <a:sym typeface="Wingdings" panose="05000000000000000000" pitchFamily="2" charset="2"/>
              </a:rPr>
              <a:t> 구조</a:t>
            </a:r>
            <a:endParaRPr lang="en-US" altLang="ko-KR" sz="1600" dirty="0">
              <a:sym typeface="Wingdings" panose="05000000000000000000" pitchFamily="2" charset="2"/>
            </a:endParaRPr>
          </a:p>
          <a:p>
            <a:pPr lvl="2" fontAlgn="base">
              <a:lnSpc>
                <a:spcPct val="100000"/>
              </a:lnSpc>
              <a:spcBef>
                <a:spcPts val="0"/>
              </a:spcBef>
            </a:pPr>
            <a:r>
              <a:rPr lang="ko-KR" altLang="en-US" sz="1600" dirty="0">
                <a:sym typeface="Wingdings" panose="05000000000000000000" pitchFamily="2" charset="2"/>
              </a:rPr>
              <a:t>기존의 </a:t>
            </a:r>
            <a:r>
              <a:rPr lang="en-US" altLang="ko-KR" sz="1600" dirty="0">
                <a:sym typeface="Wingdings" panose="05000000000000000000" pitchFamily="2" charset="2"/>
              </a:rPr>
              <a:t>LSTM </a:t>
            </a:r>
            <a:r>
              <a:rPr lang="ko-KR" altLang="en-US" sz="1600" dirty="0">
                <a:sym typeface="Wingdings" panose="05000000000000000000" pitchFamily="2" charset="2"/>
              </a:rPr>
              <a:t>모델이 </a:t>
            </a:r>
            <a:r>
              <a:rPr lang="ko-KR" altLang="en-US" sz="1600" b="1" dirty="0">
                <a:sym typeface="Wingdings" panose="05000000000000000000" pitchFamily="2" charset="2"/>
              </a:rPr>
              <a:t>이전의 데이터를 소실 </a:t>
            </a:r>
            <a:r>
              <a:rPr lang="ko-KR" altLang="en-US" sz="1600" dirty="0">
                <a:sym typeface="Wingdings" panose="05000000000000000000" pitchFamily="2" charset="2"/>
              </a:rPr>
              <a:t>하는</a:t>
            </a:r>
            <a:br>
              <a:rPr lang="en-US" altLang="ko-KR" sz="1600" dirty="0">
                <a:sym typeface="Wingdings" panose="05000000000000000000" pitchFamily="2" charset="2"/>
              </a:rPr>
            </a:br>
            <a:r>
              <a:rPr lang="ko-KR" altLang="en-US" sz="1600" dirty="0">
                <a:sym typeface="Wingdings" panose="05000000000000000000" pitchFamily="2" charset="2"/>
              </a:rPr>
              <a:t>특정이 있기 때문에 두 레이어를 쌓아 </a:t>
            </a:r>
            <a:r>
              <a:rPr lang="ko-KR" altLang="en-US" sz="1600" b="1" dirty="0">
                <a:sym typeface="Wingdings" panose="05000000000000000000" pitchFamily="2" charset="2"/>
              </a:rPr>
              <a:t>양방향</a:t>
            </a:r>
            <a:r>
              <a:rPr lang="ko-KR" altLang="en-US" sz="1600" dirty="0">
                <a:sym typeface="Wingdings" panose="05000000000000000000" pitchFamily="2" charset="2"/>
              </a:rPr>
              <a:t> 특징</a:t>
            </a:r>
            <a:br>
              <a:rPr lang="en-US" altLang="ko-KR" sz="1600" dirty="0">
                <a:sym typeface="Wingdings" panose="05000000000000000000" pitchFamily="2" charset="2"/>
              </a:rPr>
            </a:br>
            <a:r>
              <a:rPr lang="ko-KR" altLang="en-US" sz="1600" dirty="0">
                <a:sym typeface="Wingdings" panose="05000000000000000000" pitchFamily="2" charset="2"/>
              </a:rPr>
              <a:t>을 뽑아 내고지 함</a:t>
            </a:r>
            <a:br>
              <a:rPr lang="en-US" altLang="ko-KR" sz="1600" dirty="0">
                <a:sym typeface="Wingdings" panose="05000000000000000000" pitchFamily="2" charset="2"/>
              </a:rPr>
            </a:br>
            <a:endParaRPr lang="en-US" altLang="ko-KR" sz="1600" dirty="0">
              <a:sym typeface="Wingdings" panose="05000000000000000000" pitchFamily="2" charset="2"/>
            </a:endParaRPr>
          </a:p>
        </p:txBody>
      </p:sp>
    </p:spTree>
    <p:extLst>
      <p:ext uri="{BB962C8B-B14F-4D97-AF65-F5344CB8AC3E}">
        <p14:creationId xmlns:p14="http://schemas.microsoft.com/office/powerpoint/2010/main" val="134694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en-US" altLang="ko-KR" dirty="0"/>
              <a:t>AL vs ML vs DL</a:t>
            </a:r>
          </a:p>
        </p:txBody>
      </p:sp>
      <p:sp>
        <p:nvSpPr>
          <p:cNvPr id="3" name="내용 개체 틀 2">
            <a:extLst>
              <a:ext uri="{FF2B5EF4-FFF2-40B4-BE49-F238E27FC236}">
                <a16:creationId xmlns:a16="http://schemas.microsoft.com/office/drawing/2014/main" id="{7E7B06DF-1AE5-2BE0-3A87-4EC505044F2A}"/>
              </a:ext>
            </a:extLst>
          </p:cNvPr>
          <p:cNvSpPr>
            <a:spLocks noGrp="1"/>
          </p:cNvSpPr>
          <p:nvPr>
            <p:ph idx="1"/>
          </p:nvPr>
        </p:nvSpPr>
        <p:spPr/>
        <p:txBody>
          <a:bodyPr/>
          <a:lstStyle/>
          <a:p>
            <a:pPr>
              <a:lnSpc>
                <a:spcPct val="100000"/>
              </a:lnSpc>
            </a:pPr>
            <a:r>
              <a:rPr lang="en-US" altLang="ko-KR" sz="2400" dirty="0"/>
              <a:t>AI(Artificial</a:t>
            </a:r>
            <a:r>
              <a:rPr lang="en-US" altLang="ko-KR" dirty="0"/>
              <a:t> Intelligence)</a:t>
            </a:r>
          </a:p>
          <a:p>
            <a:pPr lvl="1">
              <a:lnSpc>
                <a:spcPct val="100000"/>
              </a:lnSpc>
            </a:pPr>
            <a:r>
              <a:rPr lang="ko-KR" altLang="en-US" dirty="0"/>
              <a:t>사람이</a:t>
            </a:r>
            <a:r>
              <a:rPr lang="en-US" altLang="ko-KR" dirty="0"/>
              <a:t> </a:t>
            </a:r>
            <a:r>
              <a:rPr lang="ko-KR" altLang="en-US" dirty="0"/>
              <a:t>할</a:t>
            </a:r>
            <a:r>
              <a:rPr lang="en-US" altLang="ko-KR" dirty="0"/>
              <a:t> </a:t>
            </a:r>
            <a:r>
              <a:rPr lang="ko-KR" altLang="en-US" dirty="0"/>
              <a:t>수</a:t>
            </a:r>
            <a:r>
              <a:rPr lang="en-US" altLang="ko-KR" dirty="0"/>
              <a:t> </a:t>
            </a:r>
            <a:r>
              <a:rPr lang="ko-KR" altLang="en-US" dirty="0"/>
              <a:t>있는</a:t>
            </a:r>
            <a:r>
              <a:rPr lang="en-US" altLang="ko-KR" dirty="0"/>
              <a:t> </a:t>
            </a:r>
            <a:r>
              <a:rPr lang="ko-KR" altLang="en-US" dirty="0"/>
              <a:t>일을</a:t>
            </a:r>
            <a:r>
              <a:rPr lang="en-US" altLang="ko-KR" dirty="0"/>
              <a:t> </a:t>
            </a:r>
            <a:r>
              <a:rPr lang="ko-KR" altLang="en-US" dirty="0"/>
              <a:t>대신하는</a:t>
            </a:r>
            <a:r>
              <a:rPr lang="en-US" altLang="ko-KR" dirty="0"/>
              <a:t> </a:t>
            </a:r>
            <a:r>
              <a:rPr lang="ko-KR" altLang="en-US" dirty="0"/>
              <a:t>것을</a:t>
            </a:r>
            <a:r>
              <a:rPr lang="en-US" altLang="ko-KR" dirty="0"/>
              <a:t> </a:t>
            </a:r>
            <a:r>
              <a:rPr lang="ko-KR" altLang="en-US" dirty="0"/>
              <a:t>통칭</a:t>
            </a:r>
            <a:endParaRPr lang="en-US" altLang="ko-KR" dirty="0"/>
          </a:p>
          <a:p>
            <a:pPr lvl="1">
              <a:lnSpc>
                <a:spcPct val="100000"/>
              </a:lnSpc>
            </a:pPr>
            <a:endParaRPr lang="en-US" altLang="ko-KR" dirty="0"/>
          </a:p>
          <a:p>
            <a:pPr>
              <a:lnSpc>
                <a:spcPct val="100000"/>
              </a:lnSpc>
            </a:pPr>
            <a:r>
              <a:rPr lang="en-US" altLang="ko-KR" dirty="0"/>
              <a:t>ML(Machine Learning)</a:t>
            </a:r>
          </a:p>
          <a:p>
            <a:pPr lvl="1">
              <a:lnSpc>
                <a:spcPct val="100000"/>
              </a:lnSpc>
            </a:pPr>
            <a:r>
              <a:rPr lang="en-US" altLang="ko-KR" dirty="0"/>
              <a:t>AI</a:t>
            </a:r>
            <a:r>
              <a:rPr lang="ko-KR" altLang="en-US" dirty="0"/>
              <a:t>의</a:t>
            </a:r>
            <a:r>
              <a:rPr lang="en-US" altLang="ko-KR" dirty="0"/>
              <a:t> </a:t>
            </a:r>
            <a:r>
              <a:rPr lang="ko-KR" altLang="en-US" dirty="0"/>
              <a:t>종류</a:t>
            </a:r>
            <a:r>
              <a:rPr lang="en-US" altLang="ko-KR" dirty="0"/>
              <a:t> </a:t>
            </a:r>
            <a:r>
              <a:rPr lang="ko-KR" altLang="en-US" dirty="0"/>
              <a:t>중</a:t>
            </a:r>
            <a:r>
              <a:rPr lang="en-US" altLang="ko-KR" dirty="0"/>
              <a:t> </a:t>
            </a:r>
            <a:r>
              <a:rPr lang="ko-KR" altLang="en-US" dirty="0"/>
              <a:t>하나로</a:t>
            </a:r>
            <a:r>
              <a:rPr lang="en-US" altLang="ko-KR" dirty="0"/>
              <a:t> </a:t>
            </a:r>
            <a:r>
              <a:rPr lang="ko-KR" altLang="en-US" dirty="0"/>
              <a:t>수</a:t>
            </a:r>
            <a:r>
              <a:rPr lang="en-US" altLang="ko-KR" dirty="0"/>
              <a:t> </a:t>
            </a:r>
            <a:r>
              <a:rPr lang="ko-KR" altLang="en-US" dirty="0"/>
              <a:t>많은</a:t>
            </a:r>
            <a:r>
              <a:rPr lang="en-US" altLang="ko-KR" dirty="0"/>
              <a:t> </a:t>
            </a:r>
            <a:r>
              <a:rPr lang="ko-KR" altLang="en-US" dirty="0"/>
              <a:t>데이터셋을 이용하여 동작</a:t>
            </a:r>
            <a:endParaRPr lang="en-US" altLang="ko-KR" dirty="0"/>
          </a:p>
          <a:p>
            <a:pPr lvl="1">
              <a:lnSpc>
                <a:spcPct val="100000"/>
              </a:lnSpc>
            </a:pPr>
            <a:endParaRPr lang="en-US" altLang="ko-KR" dirty="0"/>
          </a:p>
          <a:p>
            <a:pPr>
              <a:lnSpc>
                <a:spcPct val="100000"/>
              </a:lnSpc>
            </a:pPr>
            <a:r>
              <a:rPr lang="en-US" altLang="ko-KR" dirty="0"/>
              <a:t>DL(Deep Learning)</a:t>
            </a:r>
          </a:p>
          <a:p>
            <a:pPr lvl="1">
              <a:lnSpc>
                <a:spcPct val="100000"/>
              </a:lnSpc>
            </a:pPr>
            <a:r>
              <a:rPr lang="en-US" altLang="ko-KR" dirty="0"/>
              <a:t>ML</a:t>
            </a:r>
            <a:r>
              <a:rPr lang="ko-KR" altLang="en-US" dirty="0"/>
              <a:t> 방식 중 하나로</a:t>
            </a:r>
            <a:r>
              <a:rPr lang="en-US" altLang="ko-KR" dirty="0"/>
              <a:t> MLP(Multi Layer Perceptron)</a:t>
            </a:r>
            <a:r>
              <a:rPr lang="ko-KR" altLang="en-US" dirty="0"/>
              <a:t>을 이용한 방식</a:t>
            </a:r>
            <a:endParaRPr lang="en-US" altLang="ko-KR" dirty="0"/>
          </a:p>
          <a:p>
            <a:endParaRPr lang="en-US" altLang="ko-KR" dirty="0"/>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F6240267-590B-E745-A5AC-DB8F90D21C70}"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2</a:t>
            </a:fld>
            <a:endParaRPr lang="ko-KR" altLang="en-US"/>
          </a:p>
        </p:txBody>
      </p:sp>
    </p:spTree>
    <p:extLst>
      <p:ext uri="{BB962C8B-B14F-4D97-AF65-F5344CB8AC3E}">
        <p14:creationId xmlns:p14="http://schemas.microsoft.com/office/powerpoint/2010/main" val="3065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Timeseries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FF062E0D-5D32-C54C-8CB8-DF4B026C5E4F}"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20</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RNN Style =&gt; Conv + RNN </a:t>
            </a:r>
            <a:r>
              <a:rPr lang="ko-KR" altLang="en-US" sz="2400" dirty="0"/>
              <a:t>구조</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1D CNN</a:t>
            </a:r>
            <a:r>
              <a:rPr lang="ko-KR" altLang="en-US" sz="2000" dirty="0">
                <a:sym typeface="Wingdings" panose="05000000000000000000" pitchFamily="2" charset="2"/>
              </a:rPr>
              <a:t>을 이용</a:t>
            </a:r>
            <a:endParaRPr lang="en-US" altLang="ko-KR" sz="20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Local Feature</a:t>
            </a:r>
            <a:r>
              <a:rPr lang="ko-KR" altLang="en-US" sz="1600" dirty="0">
                <a:sym typeface="Wingdings" panose="05000000000000000000" pitchFamily="2" charset="2"/>
              </a:rPr>
              <a:t>를 뽑아 여러 입력에 의해 </a:t>
            </a:r>
            <a:br>
              <a:rPr lang="en-US" altLang="ko-KR" sz="1600" dirty="0">
                <a:sym typeface="Wingdings" panose="05000000000000000000" pitchFamily="2" charset="2"/>
              </a:rPr>
            </a:br>
            <a:r>
              <a:rPr lang="ko-KR" altLang="en-US" sz="1600" dirty="0">
                <a:sym typeface="Wingdings" panose="05000000000000000000" pitchFamily="2" charset="2"/>
              </a:rPr>
              <a:t>값이 바뀔 수 있도록 구조 변경</a:t>
            </a:r>
            <a:endParaRPr lang="en-US" altLang="ko-KR" sz="1600" dirty="0">
              <a:sym typeface="Wingdings" panose="05000000000000000000" pitchFamily="2" charset="2"/>
            </a:endParaRPr>
          </a:p>
        </p:txBody>
      </p:sp>
      <p:pic>
        <p:nvPicPr>
          <p:cNvPr id="10" name="그림 9">
            <a:extLst>
              <a:ext uri="{FF2B5EF4-FFF2-40B4-BE49-F238E27FC236}">
                <a16:creationId xmlns:a16="http://schemas.microsoft.com/office/drawing/2014/main" id="{B546EB6F-3524-39C3-A091-77A92D9BB4A8}"/>
              </a:ext>
            </a:extLst>
          </p:cNvPr>
          <p:cNvPicPr>
            <a:picLocks noChangeAspect="1"/>
          </p:cNvPicPr>
          <p:nvPr/>
        </p:nvPicPr>
        <p:blipFill>
          <a:blip r:embed="rId2"/>
          <a:stretch>
            <a:fillRect/>
          </a:stretch>
        </p:blipFill>
        <p:spPr>
          <a:xfrm>
            <a:off x="6096000" y="1690688"/>
            <a:ext cx="5769443" cy="4351339"/>
          </a:xfrm>
          <a:prstGeom prst="rect">
            <a:avLst/>
          </a:prstGeom>
        </p:spPr>
      </p:pic>
    </p:spTree>
    <p:extLst>
      <p:ext uri="{BB962C8B-B14F-4D97-AF65-F5344CB8AC3E}">
        <p14:creationId xmlns:p14="http://schemas.microsoft.com/office/powerpoint/2010/main" val="125439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Timeseries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0033B52B-118B-DD49-BA72-EE56CAD9FA0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21</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Conv + RNN </a:t>
            </a:r>
            <a:r>
              <a:rPr lang="ko-KR" altLang="en-US" sz="2400" dirty="0"/>
              <a:t>구조 </a:t>
            </a:r>
            <a:r>
              <a:rPr lang="en-US" altLang="ko-KR" sz="2400" dirty="0"/>
              <a:t>=&gt;Positional Encoding + Attention</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LSTM</a:t>
            </a:r>
            <a:r>
              <a:rPr lang="ko-KR" altLang="en-US" sz="2000" dirty="0">
                <a:sym typeface="Wingdings" panose="05000000000000000000" pitchFamily="2" charset="2"/>
              </a:rPr>
              <a:t>의 정보가 소실 되는 문제를 </a:t>
            </a:r>
            <a:r>
              <a:rPr lang="en-US" altLang="ko-KR" sz="2000" dirty="0">
                <a:sym typeface="Wingdings" panose="05000000000000000000" pitchFamily="2" charset="2"/>
              </a:rPr>
              <a:t>FC</a:t>
            </a:r>
            <a:r>
              <a:rPr lang="ko-KR" altLang="en-US" sz="2000" dirty="0">
                <a:sym typeface="Wingdings" panose="05000000000000000000" pitchFamily="2" charset="2"/>
              </a:rPr>
              <a:t>로 해결</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Scaled</a:t>
            </a:r>
            <a:r>
              <a:rPr lang="ko-KR" altLang="en-US" sz="2000" dirty="0">
                <a:sym typeface="Wingdings" panose="05000000000000000000" pitchFamily="2" charset="2"/>
              </a:rPr>
              <a:t> </a:t>
            </a:r>
            <a:r>
              <a:rPr lang="en-US" altLang="ko-KR" sz="2000" dirty="0">
                <a:sym typeface="Wingdings" panose="05000000000000000000" pitchFamily="2" charset="2"/>
              </a:rPr>
              <a:t>Dot-product</a:t>
            </a:r>
            <a:r>
              <a:rPr lang="ko-KR" altLang="en-US" sz="2000" dirty="0">
                <a:sym typeface="Wingdings" panose="05000000000000000000" pitchFamily="2" charset="2"/>
              </a:rPr>
              <a:t> </a:t>
            </a:r>
            <a:r>
              <a:rPr lang="en-US" altLang="ko-KR" sz="2000" dirty="0">
                <a:sym typeface="Wingdings" panose="05000000000000000000" pitchFamily="2" charset="2"/>
              </a:rPr>
              <a:t>Attention</a:t>
            </a:r>
            <a:r>
              <a:rPr lang="ko-KR" altLang="en-US" sz="2000" dirty="0">
                <a:sym typeface="Wingdings" panose="05000000000000000000" pitchFamily="2" charset="2"/>
              </a:rPr>
              <a:t>을 통해 각 형태소의 특징 강화</a:t>
            </a:r>
            <a:endParaRPr lang="en-US" altLang="ko-KR" sz="2000" dirty="0">
              <a:sym typeface="Wingdings" panose="05000000000000000000" pitchFamily="2" charset="2"/>
            </a:endParaRPr>
          </a:p>
        </p:txBody>
      </p:sp>
      <p:pic>
        <p:nvPicPr>
          <p:cNvPr id="17412" name="Picture 4">
            <a:extLst>
              <a:ext uri="{FF2B5EF4-FFF2-40B4-BE49-F238E27FC236}">
                <a16:creationId xmlns:a16="http://schemas.microsoft.com/office/drawing/2014/main" id="{E81B6C77-5694-BD9E-F093-0360CB1A7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179" y="1024128"/>
            <a:ext cx="3255484" cy="480974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8230F2D7-C6F1-2DB7-0CA8-81B3476D62C0}"/>
              </a:ext>
            </a:extLst>
          </p:cNvPr>
          <p:cNvPicPr>
            <a:picLocks noChangeAspect="1"/>
          </p:cNvPicPr>
          <p:nvPr/>
        </p:nvPicPr>
        <p:blipFill>
          <a:blip r:embed="rId3"/>
          <a:stretch>
            <a:fillRect/>
          </a:stretch>
        </p:blipFill>
        <p:spPr>
          <a:xfrm>
            <a:off x="4038600" y="3373543"/>
            <a:ext cx="4634522" cy="2420250"/>
          </a:xfrm>
          <a:prstGeom prst="rect">
            <a:avLst/>
          </a:prstGeom>
        </p:spPr>
      </p:pic>
    </p:spTree>
    <p:extLst>
      <p:ext uri="{BB962C8B-B14F-4D97-AF65-F5344CB8AC3E}">
        <p14:creationId xmlns:p14="http://schemas.microsoft.com/office/powerpoint/2010/main" val="4099636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Video Data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0B3F8DC3-D8CE-E241-AE7F-6F90B163DFBD}"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22</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Conv + LSTM</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CNN</a:t>
            </a:r>
            <a:r>
              <a:rPr lang="ko-KR" altLang="en-US" sz="2000" dirty="0">
                <a:sym typeface="Wingdings" panose="05000000000000000000" pitchFamily="2" charset="2"/>
              </a:rPr>
              <a:t>을 통해 </a:t>
            </a:r>
            <a:r>
              <a:rPr lang="en-US" altLang="ko-KR" sz="2000" dirty="0">
                <a:sym typeface="Wingdings" panose="05000000000000000000" pitchFamily="2" charset="2"/>
              </a:rPr>
              <a:t>Feature Sequence </a:t>
            </a:r>
            <a:r>
              <a:rPr lang="ko-KR" altLang="en-US" sz="2000" dirty="0">
                <a:sym typeface="Wingdings" panose="05000000000000000000" pitchFamily="2" charset="2"/>
              </a:rPr>
              <a:t>추출</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Feature</a:t>
            </a:r>
            <a:r>
              <a:rPr lang="ko-KR" altLang="en-US" sz="2000" dirty="0">
                <a:sym typeface="Wingdings" panose="05000000000000000000" pitchFamily="2" charset="2"/>
              </a:rPr>
              <a:t>를 조합하여 </a:t>
            </a:r>
            <a:r>
              <a:rPr lang="en-US" altLang="ko-KR" sz="2000" dirty="0">
                <a:sym typeface="Wingdings" panose="05000000000000000000" pitchFamily="2" charset="2"/>
              </a:rPr>
              <a:t>LSTM</a:t>
            </a:r>
            <a:r>
              <a:rPr lang="ko-KR" altLang="en-US" sz="2000" dirty="0">
                <a:sym typeface="Wingdings" panose="05000000000000000000" pitchFamily="2" charset="2"/>
              </a:rPr>
              <a:t>으로 이미지 시퀀스 예측</a:t>
            </a:r>
            <a:endParaRPr lang="en-US" altLang="ko-KR" sz="2000" dirty="0">
              <a:sym typeface="Wingdings" panose="05000000000000000000" pitchFamily="2" charset="2"/>
            </a:endParaRPr>
          </a:p>
        </p:txBody>
      </p:sp>
      <p:pic>
        <p:nvPicPr>
          <p:cNvPr id="18434" name="Picture 2">
            <a:extLst>
              <a:ext uri="{FF2B5EF4-FFF2-40B4-BE49-F238E27FC236}">
                <a16:creationId xmlns:a16="http://schemas.microsoft.com/office/drawing/2014/main" id="{2F1BD4FC-10C3-EF1F-7E21-DBAFAA911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096" y="1295962"/>
            <a:ext cx="3803904" cy="47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939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Video Data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2ECACD16-8C7B-0F4A-945E-33BD9ED6B81E}"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23</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pPr>
            <a:r>
              <a:rPr lang="en-US" altLang="ko-KR" sz="2400" dirty="0"/>
              <a:t>Conv + LSTM</a:t>
            </a:r>
            <a:r>
              <a:rPr lang="en-US" altLang="ko-KR" sz="2000" dirty="0">
                <a:sym typeface="Wingdings" panose="05000000000000000000" pitchFamily="2" charset="2"/>
              </a:rPr>
              <a:t> =&gt; </a:t>
            </a:r>
            <a:r>
              <a:rPr lang="en-US" altLang="ko-KR" sz="2400" dirty="0"/>
              <a:t>3D CNN </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LSTM</a:t>
            </a:r>
            <a:r>
              <a:rPr lang="ko-KR" altLang="en-US" sz="2000" dirty="0">
                <a:sym typeface="Wingdings" panose="05000000000000000000" pitchFamily="2" charset="2"/>
              </a:rPr>
              <a:t>의 </a:t>
            </a:r>
            <a:r>
              <a:rPr lang="en-US" altLang="ko-KR" sz="2000" dirty="0">
                <a:sym typeface="Wingdings" panose="05000000000000000000" pitchFamily="2" charset="2"/>
              </a:rPr>
              <a:t>Feature</a:t>
            </a:r>
            <a:r>
              <a:rPr lang="ko-KR" altLang="en-US" sz="2000" dirty="0">
                <a:sym typeface="Wingdings" panose="05000000000000000000" pitchFamily="2" charset="2"/>
              </a:rPr>
              <a:t>가 소실 되는 문제 해결</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2D(</a:t>
            </a:r>
            <a:r>
              <a:rPr lang="en-US" altLang="ko-KR" sz="2000" dirty="0" err="1">
                <a:sym typeface="Wingdings" panose="05000000000000000000" pitchFamily="2" charset="2"/>
              </a:rPr>
              <a:t>WxH</a:t>
            </a:r>
            <a:r>
              <a:rPr lang="en-US" altLang="ko-KR" sz="2000" dirty="0">
                <a:sym typeface="Wingdings" panose="05000000000000000000" pitchFamily="2" charset="2"/>
              </a:rPr>
              <a:t>)</a:t>
            </a:r>
            <a:r>
              <a:rPr lang="ko-KR" altLang="en-US" sz="2000" dirty="0">
                <a:sym typeface="Wingdings" panose="05000000000000000000" pitchFamily="2" charset="2"/>
              </a:rPr>
              <a:t>에 </a:t>
            </a:r>
            <a:r>
              <a:rPr lang="en-US" altLang="ko-KR" sz="2000" dirty="0">
                <a:sym typeface="Wingdings" panose="05000000000000000000" pitchFamily="2" charset="2"/>
              </a:rPr>
              <a:t>T(</a:t>
            </a:r>
            <a:r>
              <a:rPr lang="ko-KR" altLang="en-US" sz="2000" dirty="0">
                <a:sym typeface="Wingdings" panose="05000000000000000000" pitchFamily="2" charset="2"/>
              </a:rPr>
              <a:t>시간</a:t>
            </a:r>
            <a:r>
              <a:rPr lang="en-US" altLang="ko-KR" sz="2000" dirty="0">
                <a:sym typeface="Wingdings" panose="05000000000000000000" pitchFamily="2" charset="2"/>
              </a:rPr>
              <a:t>)</a:t>
            </a:r>
            <a:r>
              <a:rPr lang="ko-KR" altLang="en-US" sz="2000" dirty="0">
                <a:sym typeface="Wingdings" panose="05000000000000000000" pitchFamily="2" charset="2"/>
              </a:rPr>
              <a:t>을</a:t>
            </a:r>
            <a:r>
              <a:rPr lang="en-US" altLang="ko-KR" sz="2000" dirty="0">
                <a:sym typeface="Wingdings" panose="05000000000000000000" pitchFamily="2" charset="2"/>
              </a:rPr>
              <a:t> </a:t>
            </a:r>
            <a:r>
              <a:rPr lang="ko-KR" altLang="en-US" sz="2000" dirty="0">
                <a:sym typeface="Wingdings" panose="05000000000000000000" pitchFamily="2" charset="2"/>
              </a:rPr>
              <a:t>추가하여 시 공간적인 특성을 해결하고자 함</a:t>
            </a:r>
            <a:endParaRPr lang="en-US" altLang="ko-KR" sz="2000" dirty="0">
              <a:sym typeface="Wingdings" panose="05000000000000000000" pitchFamily="2" charset="2"/>
            </a:endParaRPr>
          </a:p>
        </p:txBody>
      </p:sp>
      <p:pic>
        <p:nvPicPr>
          <p:cNvPr id="9" name="그림 8">
            <a:extLst>
              <a:ext uri="{FF2B5EF4-FFF2-40B4-BE49-F238E27FC236}">
                <a16:creationId xmlns:a16="http://schemas.microsoft.com/office/drawing/2014/main" id="{9A9F8139-63A7-3DAA-B808-E9627E4C363A}"/>
              </a:ext>
            </a:extLst>
          </p:cNvPr>
          <p:cNvPicPr>
            <a:picLocks noChangeAspect="1"/>
          </p:cNvPicPr>
          <p:nvPr/>
        </p:nvPicPr>
        <p:blipFill>
          <a:blip r:embed="rId2"/>
          <a:stretch>
            <a:fillRect/>
          </a:stretch>
        </p:blipFill>
        <p:spPr>
          <a:xfrm>
            <a:off x="5025781" y="2998042"/>
            <a:ext cx="6887536" cy="2943636"/>
          </a:xfrm>
          <a:prstGeom prst="rect">
            <a:avLst/>
          </a:prstGeom>
        </p:spPr>
      </p:pic>
    </p:spTree>
    <p:extLst>
      <p:ext uri="{BB962C8B-B14F-4D97-AF65-F5344CB8AC3E}">
        <p14:creationId xmlns:p14="http://schemas.microsoft.com/office/powerpoint/2010/main" val="1159842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Video Data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1469BFFC-FEBD-9A49-85D9-4EBBCF420553}"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24</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pPr>
            <a:r>
              <a:rPr lang="en-US" altLang="ko-KR" sz="2400" dirty="0"/>
              <a:t>3D CNN  =&gt; STMAP </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3D CNN</a:t>
            </a:r>
            <a:r>
              <a:rPr lang="ko-KR" altLang="en-US" sz="2000" dirty="0">
                <a:sym typeface="Wingdings" panose="05000000000000000000" pitchFamily="2" charset="2"/>
              </a:rPr>
              <a:t>의 파라미터가 많아 학습 속도가 느린 문제를 해결</a:t>
            </a:r>
            <a:endParaRPr lang="en-US" altLang="ko-KR" sz="2000" dirty="0">
              <a:sym typeface="Wingdings" panose="05000000000000000000" pitchFamily="2" charset="2"/>
            </a:endParaRPr>
          </a:p>
          <a:p>
            <a:pPr lvl="1" fontAlgn="base">
              <a:lnSpc>
                <a:spcPct val="100000"/>
              </a:lnSpc>
              <a:spcBef>
                <a:spcPts val="0"/>
              </a:spcBef>
            </a:pPr>
            <a:r>
              <a:rPr lang="ko-KR" altLang="en-US" sz="2000" dirty="0">
                <a:sym typeface="Wingdings" panose="05000000000000000000" pitchFamily="2" charset="2"/>
              </a:rPr>
              <a:t>시간적인 특징에 더욱 집중하여</a:t>
            </a:r>
            <a:r>
              <a:rPr lang="en-US" altLang="ko-KR" sz="2000" dirty="0">
                <a:sym typeface="Wingdings" panose="05000000000000000000" pitchFamily="2" charset="2"/>
              </a:rPr>
              <a:t>, </a:t>
            </a:r>
            <a:r>
              <a:rPr lang="ko-KR" altLang="en-US" sz="2000" dirty="0">
                <a:sym typeface="Wingdings" panose="05000000000000000000" pitchFamily="2" charset="2"/>
              </a:rPr>
              <a:t>시계열 정확도를 높임</a:t>
            </a:r>
            <a:endParaRPr lang="en-US" altLang="ko-KR" sz="2000" dirty="0">
              <a:sym typeface="Wingdings" panose="05000000000000000000" pitchFamily="2" charset="2"/>
            </a:endParaRPr>
          </a:p>
        </p:txBody>
      </p:sp>
      <p:pic>
        <p:nvPicPr>
          <p:cNvPr id="8" name="그림 7">
            <a:extLst>
              <a:ext uri="{FF2B5EF4-FFF2-40B4-BE49-F238E27FC236}">
                <a16:creationId xmlns:a16="http://schemas.microsoft.com/office/drawing/2014/main" id="{53AAE250-75AF-96C9-3C95-808915EAC8D3}"/>
              </a:ext>
            </a:extLst>
          </p:cNvPr>
          <p:cNvPicPr>
            <a:picLocks noChangeAspect="1"/>
          </p:cNvPicPr>
          <p:nvPr/>
        </p:nvPicPr>
        <p:blipFill>
          <a:blip r:embed="rId2"/>
          <a:stretch>
            <a:fillRect/>
          </a:stretch>
        </p:blipFill>
        <p:spPr>
          <a:xfrm>
            <a:off x="1370653" y="3429000"/>
            <a:ext cx="8780647" cy="1874520"/>
          </a:xfrm>
          <a:prstGeom prst="rect">
            <a:avLst/>
          </a:prstGeom>
        </p:spPr>
      </p:pic>
    </p:spTree>
    <p:extLst>
      <p:ext uri="{BB962C8B-B14F-4D97-AF65-F5344CB8AC3E}">
        <p14:creationId xmlns:p14="http://schemas.microsoft.com/office/powerpoint/2010/main" val="260947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Video Data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EA578075-95E7-8F46-A9F1-0404D29C1219}"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25</a:t>
            </a:fld>
            <a:endParaRPr lang="ko-KR" altLang="en-US"/>
          </a:p>
        </p:txBody>
      </p:sp>
      <p:sp>
        <p:nvSpPr>
          <p:cNvPr id="3" name="내용 개체 틀 7">
            <a:extLst>
              <a:ext uri="{FF2B5EF4-FFF2-40B4-BE49-F238E27FC236}">
                <a16:creationId xmlns:a16="http://schemas.microsoft.com/office/drawing/2014/main" id="{76188566-F65D-91C9-8AFC-4809B2BC1B95}"/>
              </a:ext>
            </a:extLst>
          </p:cNvPr>
          <p:cNvSpPr>
            <a:spLocks noGrp="1"/>
          </p:cNvSpPr>
          <p:nvPr>
            <p:ph idx="1"/>
          </p:nvPr>
        </p:nvSpPr>
        <p:spPr>
          <a:xfrm>
            <a:off x="838200" y="1461292"/>
            <a:ext cx="10515600" cy="4351338"/>
          </a:xfrm>
        </p:spPr>
        <p:txBody>
          <a:bodyPr/>
          <a:lstStyle/>
          <a:p>
            <a:pPr fontAlgn="base">
              <a:lnSpc>
                <a:spcPct val="100000"/>
              </a:lnSpc>
              <a:spcBef>
                <a:spcPts val="0"/>
              </a:spcBef>
            </a:pPr>
            <a:r>
              <a:rPr lang="en-US" altLang="ko-KR" sz="2400" dirty="0"/>
              <a:t>STMAP =&gt; </a:t>
            </a:r>
            <a:r>
              <a:rPr lang="en-US" altLang="ko-KR" sz="2400" dirty="0" err="1"/>
              <a:t>ViT</a:t>
            </a:r>
            <a:endParaRPr lang="en-US" altLang="ko-KR" sz="2000" dirty="0">
              <a:sym typeface="Wingdings" panose="05000000000000000000" pitchFamily="2" charset="2"/>
            </a:endParaRPr>
          </a:p>
          <a:p>
            <a:pPr lvl="1" fontAlgn="base">
              <a:lnSpc>
                <a:spcPct val="100000"/>
              </a:lnSpc>
              <a:spcBef>
                <a:spcPts val="0"/>
              </a:spcBef>
            </a:pPr>
            <a:r>
              <a:rPr lang="ko-KR" altLang="en-US" sz="2000" dirty="0">
                <a:sym typeface="Wingdings" panose="05000000000000000000" pitchFamily="2" charset="2"/>
              </a:rPr>
              <a:t>각 이미지를 </a:t>
            </a:r>
            <a:r>
              <a:rPr lang="en-US" altLang="ko-KR" sz="2000" dirty="0">
                <a:sym typeface="Wingdings" panose="05000000000000000000" pitchFamily="2" charset="2"/>
              </a:rPr>
              <a:t>position </a:t>
            </a:r>
            <a:r>
              <a:rPr lang="ko-KR" altLang="en-US" sz="2000" dirty="0">
                <a:sym typeface="Wingdings" panose="05000000000000000000" pitchFamily="2" charset="2"/>
              </a:rPr>
              <a:t>토큰으로 변환하여</a:t>
            </a:r>
            <a:r>
              <a:rPr lang="en-US" altLang="ko-KR" sz="2000" dirty="0">
                <a:sym typeface="Wingdings" panose="05000000000000000000" pitchFamily="2" charset="2"/>
              </a:rPr>
              <a:t> </a:t>
            </a:r>
            <a:r>
              <a:rPr lang="ko-KR" altLang="en-US" sz="2000" dirty="0">
                <a:sym typeface="Wingdings" panose="05000000000000000000" pitchFamily="2" charset="2"/>
              </a:rPr>
              <a:t>성능 향상 </a:t>
            </a:r>
            <a:endParaRPr lang="en-US" altLang="ko-KR" sz="2000" dirty="0">
              <a:sym typeface="Wingdings" panose="05000000000000000000" pitchFamily="2" charset="2"/>
            </a:endParaRPr>
          </a:p>
        </p:txBody>
      </p:sp>
      <p:pic>
        <p:nvPicPr>
          <p:cNvPr id="9" name="그림 8">
            <a:extLst>
              <a:ext uri="{FF2B5EF4-FFF2-40B4-BE49-F238E27FC236}">
                <a16:creationId xmlns:a16="http://schemas.microsoft.com/office/drawing/2014/main" id="{EE626B39-03ED-A464-6591-7A15743A91B9}"/>
              </a:ext>
            </a:extLst>
          </p:cNvPr>
          <p:cNvPicPr>
            <a:picLocks noChangeAspect="1"/>
          </p:cNvPicPr>
          <p:nvPr/>
        </p:nvPicPr>
        <p:blipFill>
          <a:blip r:embed="rId2"/>
          <a:stretch>
            <a:fillRect/>
          </a:stretch>
        </p:blipFill>
        <p:spPr>
          <a:xfrm>
            <a:off x="6750145" y="2512956"/>
            <a:ext cx="5441856" cy="3696524"/>
          </a:xfrm>
          <a:prstGeom prst="rect">
            <a:avLst/>
          </a:prstGeom>
        </p:spPr>
      </p:pic>
    </p:spTree>
    <p:extLst>
      <p:ext uri="{BB962C8B-B14F-4D97-AF65-F5344CB8AC3E}">
        <p14:creationId xmlns:p14="http://schemas.microsoft.com/office/powerpoint/2010/main" val="144225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Deep Learning Trend</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BF0815AE-86A8-5E4C-BD6C-0DBB5C6C7B80}"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26</a:t>
            </a:fld>
            <a:endParaRPr lang="ko-KR" altLang="en-US"/>
          </a:p>
        </p:txBody>
      </p:sp>
      <p:sp>
        <p:nvSpPr>
          <p:cNvPr id="7" name="TextBox 6">
            <a:extLst>
              <a:ext uri="{FF2B5EF4-FFF2-40B4-BE49-F238E27FC236}">
                <a16:creationId xmlns:a16="http://schemas.microsoft.com/office/drawing/2014/main" id="{FC527A5D-AD2F-0379-7F15-A219C8D2B179}"/>
              </a:ext>
            </a:extLst>
          </p:cNvPr>
          <p:cNvSpPr txBox="1"/>
          <p:nvPr/>
        </p:nvSpPr>
        <p:spPr>
          <a:xfrm>
            <a:off x="259572" y="3177618"/>
            <a:ext cx="1651414" cy="369332"/>
          </a:xfrm>
          <a:prstGeom prst="rect">
            <a:avLst/>
          </a:prstGeom>
          <a:noFill/>
        </p:spPr>
        <p:txBody>
          <a:bodyPr wrap="none" rtlCol="0">
            <a:spAutoFit/>
          </a:bodyPr>
          <a:lstStyle/>
          <a:p>
            <a:r>
              <a:rPr lang="ko-KR" altLang="en-US" dirty="0"/>
              <a:t>시계열 데이터</a:t>
            </a:r>
          </a:p>
        </p:txBody>
      </p:sp>
      <p:sp>
        <p:nvSpPr>
          <p:cNvPr id="8" name="TextBox 7">
            <a:extLst>
              <a:ext uri="{FF2B5EF4-FFF2-40B4-BE49-F238E27FC236}">
                <a16:creationId xmlns:a16="http://schemas.microsoft.com/office/drawing/2014/main" id="{F79488DA-9CBA-91BA-1E81-095F10E34B32}"/>
              </a:ext>
            </a:extLst>
          </p:cNvPr>
          <p:cNvSpPr txBox="1"/>
          <p:nvPr/>
        </p:nvSpPr>
        <p:spPr>
          <a:xfrm>
            <a:off x="275098" y="1728836"/>
            <a:ext cx="1651414" cy="369332"/>
          </a:xfrm>
          <a:prstGeom prst="rect">
            <a:avLst/>
          </a:prstGeom>
          <a:noFill/>
        </p:spPr>
        <p:txBody>
          <a:bodyPr wrap="none" rtlCol="0">
            <a:spAutoFit/>
          </a:bodyPr>
          <a:lstStyle/>
          <a:p>
            <a:r>
              <a:rPr lang="ko-KR" altLang="en-US" dirty="0"/>
              <a:t>이미지 데이터</a:t>
            </a:r>
          </a:p>
        </p:txBody>
      </p:sp>
      <p:sp>
        <p:nvSpPr>
          <p:cNvPr id="9" name="TextBox 8">
            <a:extLst>
              <a:ext uri="{FF2B5EF4-FFF2-40B4-BE49-F238E27FC236}">
                <a16:creationId xmlns:a16="http://schemas.microsoft.com/office/drawing/2014/main" id="{CEF9ED25-7A24-11DA-2888-86B3C190DE11}"/>
              </a:ext>
            </a:extLst>
          </p:cNvPr>
          <p:cNvSpPr txBox="1"/>
          <p:nvPr/>
        </p:nvSpPr>
        <p:spPr>
          <a:xfrm>
            <a:off x="2010877" y="1686710"/>
            <a:ext cx="2799248" cy="923330"/>
          </a:xfrm>
          <a:prstGeom prst="rect">
            <a:avLst/>
          </a:prstGeom>
          <a:noFill/>
          <a:ln>
            <a:solidFill>
              <a:schemeClr val="accent1"/>
            </a:solidFill>
          </a:ln>
        </p:spPr>
        <p:txBody>
          <a:bodyPr wrap="square" rtlCol="0">
            <a:spAutoFit/>
          </a:bodyPr>
          <a:lstStyle/>
          <a:p>
            <a:r>
              <a:rPr lang="en-US" altLang="ko-KR" dirty="0"/>
              <a:t>(Conv -&gt; Batch) x N -&gt; Activation</a:t>
            </a:r>
            <a:br>
              <a:rPr lang="en-US" altLang="ko-KR" dirty="0"/>
            </a:br>
            <a:r>
              <a:rPr lang="en-US" altLang="ko-KR" dirty="0"/>
              <a:t> -&gt; Dropout -&gt; Pooling</a:t>
            </a:r>
            <a:endParaRPr lang="ko-KR" altLang="en-US" dirty="0"/>
          </a:p>
        </p:txBody>
      </p:sp>
      <p:sp>
        <p:nvSpPr>
          <p:cNvPr id="11" name="TextBox 10">
            <a:extLst>
              <a:ext uri="{FF2B5EF4-FFF2-40B4-BE49-F238E27FC236}">
                <a16:creationId xmlns:a16="http://schemas.microsoft.com/office/drawing/2014/main" id="{C5AEEF3E-CEAB-48FB-B385-22ACA4CC7338}"/>
              </a:ext>
            </a:extLst>
          </p:cNvPr>
          <p:cNvSpPr txBox="1"/>
          <p:nvPr/>
        </p:nvSpPr>
        <p:spPr>
          <a:xfrm>
            <a:off x="2799788" y="2612059"/>
            <a:ext cx="1221425" cy="369332"/>
          </a:xfrm>
          <a:prstGeom prst="rect">
            <a:avLst/>
          </a:prstGeom>
          <a:noFill/>
        </p:spPr>
        <p:txBody>
          <a:bodyPr wrap="none" rtlCol="0">
            <a:spAutoFit/>
          </a:bodyPr>
          <a:lstStyle/>
          <a:p>
            <a:r>
              <a:rPr lang="en-US" altLang="ko-KR" dirty="0"/>
              <a:t>VGG Style</a:t>
            </a:r>
            <a:endParaRPr lang="ko-KR" altLang="en-US" dirty="0"/>
          </a:p>
        </p:txBody>
      </p:sp>
      <p:sp>
        <p:nvSpPr>
          <p:cNvPr id="12" name="TextBox 11">
            <a:extLst>
              <a:ext uri="{FF2B5EF4-FFF2-40B4-BE49-F238E27FC236}">
                <a16:creationId xmlns:a16="http://schemas.microsoft.com/office/drawing/2014/main" id="{E27557E4-6D08-9C15-D2F5-9FA5DAAA8B2C}"/>
              </a:ext>
            </a:extLst>
          </p:cNvPr>
          <p:cNvSpPr txBox="1"/>
          <p:nvPr/>
        </p:nvSpPr>
        <p:spPr>
          <a:xfrm>
            <a:off x="1995351" y="3227825"/>
            <a:ext cx="1311578" cy="369332"/>
          </a:xfrm>
          <a:prstGeom prst="rect">
            <a:avLst/>
          </a:prstGeom>
          <a:noFill/>
          <a:ln>
            <a:solidFill>
              <a:schemeClr val="accent1"/>
            </a:solidFill>
          </a:ln>
        </p:spPr>
        <p:txBody>
          <a:bodyPr wrap="none" rtlCol="0">
            <a:spAutoFit/>
          </a:bodyPr>
          <a:lstStyle/>
          <a:p>
            <a:r>
              <a:rPr lang="en-US" altLang="ko-KR" dirty="0"/>
              <a:t>LSTM/GRU</a:t>
            </a:r>
            <a:endParaRPr lang="ko-KR" altLang="en-US" dirty="0"/>
          </a:p>
        </p:txBody>
      </p:sp>
      <p:sp>
        <p:nvSpPr>
          <p:cNvPr id="13" name="TextBox 12">
            <a:extLst>
              <a:ext uri="{FF2B5EF4-FFF2-40B4-BE49-F238E27FC236}">
                <a16:creationId xmlns:a16="http://schemas.microsoft.com/office/drawing/2014/main" id="{EF77B1CF-DEBA-C2EE-6333-E21F137BB1D0}"/>
              </a:ext>
            </a:extLst>
          </p:cNvPr>
          <p:cNvSpPr txBox="1"/>
          <p:nvPr/>
        </p:nvSpPr>
        <p:spPr>
          <a:xfrm>
            <a:off x="2006900" y="3807200"/>
            <a:ext cx="1267463" cy="369332"/>
          </a:xfrm>
          <a:prstGeom prst="rect">
            <a:avLst/>
          </a:prstGeom>
          <a:noFill/>
        </p:spPr>
        <p:txBody>
          <a:bodyPr wrap="none" rtlCol="0">
            <a:spAutoFit/>
          </a:bodyPr>
          <a:lstStyle/>
          <a:p>
            <a:r>
              <a:rPr lang="en-US" altLang="ko-KR" dirty="0"/>
              <a:t>Traditional</a:t>
            </a:r>
            <a:endParaRPr lang="ko-KR" altLang="en-US" dirty="0"/>
          </a:p>
        </p:txBody>
      </p:sp>
      <p:sp>
        <p:nvSpPr>
          <p:cNvPr id="14" name="TextBox 13">
            <a:extLst>
              <a:ext uri="{FF2B5EF4-FFF2-40B4-BE49-F238E27FC236}">
                <a16:creationId xmlns:a16="http://schemas.microsoft.com/office/drawing/2014/main" id="{1AD32FF1-5E44-9816-9350-181FF42CC821}"/>
              </a:ext>
            </a:extLst>
          </p:cNvPr>
          <p:cNvSpPr txBox="1"/>
          <p:nvPr/>
        </p:nvSpPr>
        <p:spPr>
          <a:xfrm>
            <a:off x="7087521" y="1686710"/>
            <a:ext cx="2947923" cy="923330"/>
          </a:xfrm>
          <a:prstGeom prst="rect">
            <a:avLst/>
          </a:prstGeom>
          <a:noFill/>
          <a:ln>
            <a:solidFill>
              <a:schemeClr val="accent1"/>
            </a:solidFill>
          </a:ln>
        </p:spPr>
        <p:txBody>
          <a:bodyPr wrap="none" rtlCol="0">
            <a:spAutoFit/>
          </a:bodyPr>
          <a:lstStyle/>
          <a:p>
            <a:r>
              <a:rPr lang="en-US" altLang="ko-KR" dirty="0"/>
              <a:t>(1x1Conv, BN, </a:t>
            </a:r>
            <a:r>
              <a:rPr lang="en-US" altLang="ko-KR" dirty="0" err="1"/>
              <a:t>Relu</a:t>
            </a:r>
            <a:r>
              <a:rPr lang="en-US" altLang="ko-KR" dirty="0"/>
              <a:t>) -&gt;</a:t>
            </a:r>
            <a:br>
              <a:rPr lang="en-US" altLang="ko-KR" dirty="0"/>
            </a:br>
            <a:r>
              <a:rPr lang="en-US" altLang="ko-KR" dirty="0"/>
              <a:t>(3x3DWConv, BN, </a:t>
            </a:r>
            <a:r>
              <a:rPr lang="en-US" altLang="ko-KR" dirty="0" err="1"/>
              <a:t>Relu</a:t>
            </a:r>
            <a:r>
              <a:rPr lang="en-US" altLang="ko-KR" dirty="0"/>
              <a:t>) -&gt;</a:t>
            </a:r>
          </a:p>
          <a:p>
            <a:r>
              <a:rPr lang="en-US" altLang="ko-KR" dirty="0"/>
              <a:t>(1x1Conv, BN, </a:t>
            </a:r>
            <a:r>
              <a:rPr lang="en-US" altLang="ko-KR" dirty="0" err="1"/>
              <a:t>Relu</a:t>
            </a:r>
            <a:r>
              <a:rPr lang="en-US" altLang="ko-KR" dirty="0"/>
              <a:t>)</a:t>
            </a:r>
            <a:endParaRPr lang="ko-KR" altLang="en-US" dirty="0"/>
          </a:p>
        </p:txBody>
      </p:sp>
      <p:sp>
        <p:nvSpPr>
          <p:cNvPr id="15" name="TextBox 14">
            <a:extLst>
              <a:ext uri="{FF2B5EF4-FFF2-40B4-BE49-F238E27FC236}">
                <a16:creationId xmlns:a16="http://schemas.microsoft.com/office/drawing/2014/main" id="{BD70CE60-8E8F-5717-9748-7B2E944E3B23}"/>
              </a:ext>
            </a:extLst>
          </p:cNvPr>
          <p:cNvSpPr txBox="1"/>
          <p:nvPr/>
        </p:nvSpPr>
        <p:spPr>
          <a:xfrm>
            <a:off x="7618882" y="2647714"/>
            <a:ext cx="1632178" cy="369332"/>
          </a:xfrm>
          <a:prstGeom prst="rect">
            <a:avLst/>
          </a:prstGeom>
          <a:noFill/>
        </p:spPr>
        <p:txBody>
          <a:bodyPr wrap="none" rtlCol="0">
            <a:spAutoFit/>
          </a:bodyPr>
          <a:lstStyle/>
          <a:p>
            <a:r>
              <a:rPr lang="en-US" altLang="ko-KR" dirty="0" err="1"/>
              <a:t>MBConv</a:t>
            </a:r>
            <a:r>
              <a:rPr lang="en-US" altLang="ko-KR" dirty="0"/>
              <a:t> Style</a:t>
            </a:r>
            <a:endParaRPr lang="ko-KR" altLang="en-US" dirty="0"/>
          </a:p>
        </p:txBody>
      </p:sp>
      <p:sp>
        <p:nvSpPr>
          <p:cNvPr id="16" name="TextBox 15">
            <a:extLst>
              <a:ext uri="{FF2B5EF4-FFF2-40B4-BE49-F238E27FC236}">
                <a16:creationId xmlns:a16="http://schemas.microsoft.com/office/drawing/2014/main" id="{6838E7D6-E036-A013-5E65-C99CC991AAD2}"/>
              </a:ext>
            </a:extLst>
          </p:cNvPr>
          <p:cNvSpPr txBox="1"/>
          <p:nvPr/>
        </p:nvSpPr>
        <p:spPr>
          <a:xfrm>
            <a:off x="258610" y="4705700"/>
            <a:ext cx="1651414" cy="369332"/>
          </a:xfrm>
          <a:prstGeom prst="rect">
            <a:avLst/>
          </a:prstGeom>
          <a:noFill/>
        </p:spPr>
        <p:txBody>
          <a:bodyPr wrap="none" rtlCol="0">
            <a:spAutoFit/>
          </a:bodyPr>
          <a:lstStyle/>
          <a:p>
            <a:r>
              <a:rPr lang="ko-KR" altLang="en-US" dirty="0"/>
              <a:t>비디오 데이터</a:t>
            </a:r>
          </a:p>
        </p:txBody>
      </p:sp>
      <p:sp>
        <p:nvSpPr>
          <p:cNvPr id="17" name="TextBox 16">
            <a:extLst>
              <a:ext uri="{FF2B5EF4-FFF2-40B4-BE49-F238E27FC236}">
                <a16:creationId xmlns:a16="http://schemas.microsoft.com/office/drawing/2014/main" id="{C80A0E1E-A22D-9757-D8F8-C684771C9D7C}"/>
              </a:ext>
            </a:extLst>
          </p:cNvPr>
          <p:cNvSpPr txBox="1"/>
          <p:nvPr/>
        </p:nvSpPr>
        <p:spPr>
          <a:xfrm>
            <a:off x="1994389" y="4755907"/>
            <a:ext cx="2135521" cy="369332"/>
          </a:xfrm>
          <a:prstGeom prst="rect">
            <a:avLst/>
          </a:prstGeom>
          <a:noFill/>
          <a:ln>
            <a:solidFill>
              <a:schemeClr val="accent1"/>
            </a:solidFill>
          </a:ln>
        </p:spPr>
        <p:txBody>
          <a:bodyPr wrap="none" rtlCol="0">
            <a:spAutoFit/>
          </a:bodyPr>
          <a:lstStyle/>
          <a:p>
            <a:r>
              <a:rPr lang="en-US" altLang="ko-KR" dirty="0"/>
              <a:t>CNN + LSTM/GRU</a:t>
            </a:r>
            <a:endParaRPr lang="ko-KR" altLang="en-US" dirty="0"/>
          </a:p>
        </p:txBody>
      </p:sp>
      <p:sp>
        <p:nvSpPr>
          <p:cNvPr id="18" name="TextBox 17">
            <a:extLst>
              <a:ext uri="{FF2B5EF4-FFF2-40B4-BE49-F238E27FC236}">
                <a16:creationId xmlns:a16="http://schemas.microsoft.com/office/drawing/2014/main" id="{374CAE96-4F3D-E7B9-7065-2B8FAF9EBB77}"/>
              </a:ext>
            </a:extLst>
          </p:cNvPr>
          <p:cNvSpPr txBox="1"/>
          <p:nvPr/>
        </p:nvSpPr>
        <p:spPr>
          <a:xfrm>
            <a:off x="2365612" y="5298310"/>
            <a:ext cx="1393074" cy="369332"/>
          </a:xfrm>
          <a:prstGeom prst="rect">
            <a:avLst/>
          </a:prstGeom>
          <a:noFill/>
        </p:spPr>
        <p:txBody>
          <a:bodyPr wrap="none" rtlCol="0">
            <a:spAutoFit/>
          </a:bodyPr>
          <a:lstStyle/>
          <a:p>
            <a:r>
              <a:rPr lang="en-US" altLang="ko-KR" dirty="0"/>
              <a:t>RCNN Style</a:t>
            </a:r>
            <a:endParaRPr lang="ko-KR" altLang="en-US" dirty="0"/>
          </a:p>
        </p:txBody>
      </p:sp>
      <p:sp>
        <p:nvSpPr>
          <p:cNvPr id="19" name="TextBox 18">
            <a:extLst>
              <a:ext uri="{FF2B5EF4-FFF2-40B4-BE49-F238E27FC236}">
                <a16:creationId xmlns:a16="http://schemas.microsoft.com/office/drawing/2014/main" id="{16410481-C786-DB28-9912-BDB717D73122}"/>
              </a:ext>
            </a:extLst>
          </p:cNvPr>
          <p:cNvSpPr txBox="1"/>
          <p:nvPr/>
        </p:nvSpPr>
        <p:spPr>
          <a:xfrm>
            <a:off x="4495788" y="4766277"/>
            <a:ext cx="1087157" cy="369332"/>
          </a:xfrm>
          <a:prstGeom prst="rect">
            <a:avLst/>
          </a:prstGeom>
          <a:noFill/>
          <a:ln>
            <a:solidFill>
              <a:schemeClr val="accent1"/>
            </a:solidFill>
          </a:ln>
        </p:spPr>
        <p:txBody>
          <a:bodyPr wrap="none" rtlCol="0">
            <a:spAutoFit/>
          </a:bodyPr>
          <a:lstStyle/>
          <a:p>
            <a:r>
              <a:rPr lang="en-US" altLang="ko-KR" dirty="0"/>
              <a:t>3D Conv</a:t>
            </a:r>
            <a:endParaRPr lang="ko-KR" altLang="en-US" dirty="0"/>
          </a:p>
        </p:txBody>
      </p:sp>
      <p:sp>
        <p:nvSpPr>
          <p:cNvPr id="20" name="TextBox 19">
            <a:extLst>
              <a:ext uri="{FF2B5EF4-FFF2-40B4-BE49-F238E27FC236}">
                <a16:creationId xmlns:a16="http://schemas.microsoft.com/office/drawing/2014/main" id="{B3123E0D-1C65-CB82-54FA-BDB07F54893F}"/>
              </a:ext>
            </a:extLst>
          </p:cNvPr>
          <p:cNvSpPr txBox="1"/>
          <p:nvPr/>
        </p:nvSpPr>
        <p:spPr>
          <a:xfrm>
            <a:off x="3590925" y="3197852"/>
            <a:ext cx="3397084" cy="369332"/>
          </a:xfrm>
          <a:prstGeom prst="rect">
            <a:avLst/>
          </a:prstGeom>
          <a:noFill/>
          <a:ln>
            <a:solidFill>
              <a:schemeClr val="accent1"/>
            </a:solidFill>
          </a:ln>
        </p:spPr>
        <p:txBody>
          <a:bodyPr wrap="none" rtlCol="0">
            <a:spAutoFit/>
          </a:bodyPr>
          <a:lstStyle/>
          <a:p>
            <a:r>
              <a:rPr lang="en-US" altLang="ko-KR" dirty="0"/>
              <a:t>1D Conv x N -&gt; LSTM/GRU x2</a:t>
            </a:r>
            <a:endParaRPr lang="ko-KR" altLang="en-US" dirty="0"/>
          </a:p>
        </p:txBody>
      </p:sp>
      <p:sp>
        <p:nvSpPr>
          <p:cNvPr id="21" name="TextBox 20">
            <a:extLst>
              <a:ext uri="{FF2B5EF4-FFF2-40B4-BE49-F238E27FC236}">
                <a16:creationId xmlns:a16="http://schemas.microsoft.com/office/drawing/2014/main" id="{F64F931B-F063-04A9-6ABB-FD0415F720CD}"/>
              </a:ext>
            </a:extLst>
          </p:cNvPr>
          <p:cNvSpPr txBox="1"/>
          <p:nvPr/>
        </p:nvSpPr>
        <p:spPr>
          <a:xfrm>
            <a:off x="4523071" y="3764887"/>
            <a:ext cx="1532792" cy="369332"/>
          </a:xfrm>
          <a:prstGeom prst="rect">
            <a:avLst/>
          </a:prstGeom>
          <a:noFill/>
        </p:spPr>
        <p:txBody>
          <a:bodyPr wrap="none" rtlCol="0">
            <a:spAutoFit/>
          </a:bodyPr>
          <a:lstStyle/>
          <a:p>
            <a:r>
              <a:rPr lang="en-US" altLang="ko-KR" dirty="0"/>
              <a:t>Conv + RNN</a:t>
            </a:r>
            <a:endParaRPr lang="ko-KR" altLang="en-US" dirty="0"/>
          </a:p>
        </p:txBody>
      </p:sp>
      <p:sp>
        <p:nvSpPr>
          <p:cNvPr id="22" name="TextBox 21">
            <a:extLst>
              <a:ext uri="{FF2B5EF4-FFF2-40B4-BE49-F238E27FC236}">
                <a16:creationId xmlns:a16="http://schemas.microsoft.com/office/drawing/2014/main" id="{E386170C-1A21-B746-6EEC-52902CEE8430}"/>
              </a:ext>
            </a:extLst>
          </p:cNvPr>
          <p:cNvSpPr txBox="1"/>
          <p:nvPr/>
        </p:nvSpPr>
        <p:spPr>
          <a:xfrm>
            <a:off x="7346835" y="3191358"/>
            <a:ext cx="3528530" cy="369332"/>
          </a:xfrm>
          <a:prstGeom prst="rect">
            <a:avLst/>
          </a:prstGeom>
          <a:noFill/>
          <a:ln>
            <a:solidFill>
              <a:schemeClr val="accent1"/>
            </a:solidFill>
          </a:ln>
        </p:spPr>
        <p:txBody>
          <a:bodyPr wrap="none" rtlCol="0">
            <a:spAutoFit/>
          </a:bodyPr>
          <a:lstStyle/>
          <a:p>
            <a:r>
              <a:rPr lang="en-US" altLang="ko-KR" dirty="0"/>
              <a:t>Positional Encoding + Attention</a:t>
            </a:r>
            <a:endParaRPr lang="ko-KR" altLang="en-US" dirty="0"/>
          </a:p>
        </p:txBody>
      </p:sp>
      <p:sp>
        <p:nvSpPr>
          <p:cNvPr id="23" name="TextBox 22">
            <a:extLst>
              <a:ext uri="{FF2B5EF4-FFF2-40B4-BE49-F238E27FC236}">
                <a16:creationId xmlns:a16="http://schemas.microsoft.com/office/drawing/2014/main" id="{87FCCC45-D68F-109B-EC43-B0B9F06FB3C3}"/>
              </a:ext>
            </a:extLst>
          </p:cNvPr>
          <p:cNvSpPr txBox="1"/>
          <p:nvPr/>
        </p:nvSpPr>
        <p:spPr>
          <a:xfrm>
            <a:off x="8212617" y="3726510"/>
            <a:ext cx="1422505" cy="369332"/>
          </a:xfrm>
          <a:prstGeom prst="rect">
            <a:avLst/>
          </a:prstGeom>
          <a:noFill/>
        </p:spPr>
        <p:txBody>
          <a:bodyPr wrap="none" rtlCol="0">
            <a:spAutoFit/>
          </a:bodyPr>
          <a:lstStyle/>
          <a:p>
            <a:r>
              <a:rPr lang="en-US" altLang="ko-KR" dirty="0"/>
              <a:t>Transformer</a:t>
            </a:r>
            <a:endParaRPr lang="ko-KR" altLang="en-US" dirty="0"/>
          </a:p>
        </p:txBody>
      </p:sp>
      <p:sp>
        <p:nvSpPr>
          <p:cNvPr id="24" name="TextBox 23">
            <a:extLst>
              <a:ext uri="{FF2B5EF4-FFF2-40B4-BE49-F238E27FC236}">
                <a16:creationId xmlns:a16="http://schemas.microsoft.com/office/drawing/2014/main" id="{FB7CCF68-D5D0-50DD-B91D-546C2C2B5009}"/>
              </a:ext>
            </a:extLst>
          </p:cNvPr>
          <p:cNvSpPr txBox="1"/>
          <p:nvPr/>
        </p:nvSpPr>
        <p:spPr>
          <a:xfrm>
            <a:off x="4536664" y="5321303"/>
            <a:ext cx="1005403" cy="369332"/>
          </a:xfrm>
          <a:prstGeom prst="rect">
            <a:avLst/>
          </a:prstGeom>
          <a:noFill/>
        </p:spPr>
        <p:txBody>
          <a:bodyPr wrap="none" rtlCol="0">
            <a:spAutoFit/>
          </a:bodyPr>
          <a:lstStyle/>
          <a:p>
            <a:r>
              <a:rPr lang="en-US" altLang="ko-KR" dirty="0"/>
              <a:t>3DConv</a:t>
            </a:r>
            <a:endParaRPr lang="ko-KR" altLang="en-US" dirty="0"/>
          </a:p>
        </p:txBody>
      </p:sp>
      <p:sp>
        <p:nvSpPr>
          <p:cNvPr id="25" name="TextBox 24">
            <a:extLst>
              <a:ext uri="{FF2B5EF4-FFF2-40B4-BE49-F238E27FC236}">
                <a16:creationId xmlns:a16="http://schemas.microsoft.com/office/drawing/2014/main" id="{8052323D-E1F6-2B3F-833F-A2F57FC7A721}"/>
              </a:ext>
            </a:extLst>
          </p:cNvPr>
          <p:cNvSpPr txBox="1"/>
          <p:nvPr/>
        </p:nvSpPr>
        <p:spPr>
          <a:xfrm>
            <a:off x="5948823" y="4755907"/>
            <a:ext cx="902811" cy="369332"/>
          </a:xfrm>
          <a:prstGeom prst="rect">
            <a:avLst/>
          </a:prstGeom>
          <a:noFill/>
          <a:ln>
            <a:solidFill>
              <a:schemeClr val="accent1"/>
            </a:solidFill>
          </a:ln>
        </p:spPr>
        <p:txBody>
          <a:bodyPr wrap="none" rtlCol="0">
            <a:spAutoFit/>
          </a:bodyPr>
          <a:lstStyle/>
          <a:p>
            <a:r>
              <a:rPr lang="en-US" altLang="ko-KR" dirty="0" err="1"/>
              <a:t>STMap</a:t>
            </a:r>
            <a:endParaRPr lang="ko-KR" altLang="en-US" dirty="0"/>
          </a:p>
        </p:txBody>
      </p:sp>
      <p:sp>
        <p:nvSpPr>
          <p:cNvPr id="26" name="TextBox 25">
            <a:extLst>
              <a:ext uri="{FF2B5EF4-FFF2-40B4-BE49-F238E27FC236}">
                <a16:creationId xmlns:a16="http://schemas.microsoft.com/office/drawing/2014/main" id="{A89FE04B-8C2E-8EB8-7C80-4607BDC5AEC0}"/>
              </a:ext>
            </a:extLst>
          </p:cNvPr>
          <p:cNvSpPr txBox="1"/>
          <p:nvPr/>
        </p:nvSpPr>
        <p:spPr>
          <a:xfrm>
            <a:off x="5948823" y="5295644"/>
            <a:ext cx="902811" cy="369332"/>
          </a:xfrm>
          <a:prstGeom prst="rect">
            <a:avLst/>
          </a:prstGeom>
          <a:noFill/>
        </p:spPr>
        <p:txBody>
          <a:bodyPr wrap="none" rtlCol="0">
            <a:spAutoFit/>
          </a:bodyPr>
          <a:lstStyle/>
          <a:p>
            <a:r>
              <a:rPr lang="en-US" altLang="ko-KR" dirty="0" err="1"/>
              <a:t>STMap</a:t>
            </a:r>
            <a:endParaRPr lang="ko-KR" altLang="en-US" dirty="0"/>
          </a:p>
        </p:txBody>
      </p:sp>
      <p:sp>
        <p:nvSpPr>
          <p:cNvPr id="27" name="TextBox 26">
            <a:extLst>
              <a:ext uri="{FF2B5EF4-FFF2-40B4-BE49-F238E27FC236}">
                <a16:creationId xmlns:a16="http://schemas.microsoft.com/office/drawing/2014/main" id="{6B92FA80-A4FA-142F-6D51-536855928EFD}"/>
              </a:ext>
            </a:extLst>
          </p:cNvPr>
          <p:cNvSpPr txBox="1"/>
          <p:nvPr/>
        </p:nvSpPr>
        <p:spPr>
          <a:xfrm>
            <a:off x="7217511" y="4755907"/>
            <a:ext cx="2115003" cy="369332"/>
          </a:xfrm>
          <a:prstGeom prst="rect">
            <a:avLst/>
          </a:prstGeom>
          <a:noFill/>
          <a:ln>
            <a:solidFill>
              <a:schemeClr val="accent1"/>
            </a:solidFill>
          </a:ln>
        </p:spPr>
        <p:txBody>
          <a:bodyPr wrap="square" rtlCol="0">
            <a:spAutoFit/>
          </a:bodyPr>
          <a:lstStyle/>
          <a:p>
            <a:r>
              <a:rPr lang="en-US" altLang="ko-KR" dirty="0"/>
              <a:t>Visual Transformer</a:t>
            </a:r>
            <a:endParaRPr lang="ko-KR" altLang="en-US" dirty="0"/>
          </a:p>
        </p:txBody>
      </p:sp>
      <p:sp>
        <p:nvSpPr>
          <p:cNvPr id="28" name="TextBox 27">
            <a:extLst>
              <a:ext uri="{FF2B5EF4-FFF2-40B4-BE49-F238E27FC236}">
                <a16:creationId xmlns:a16="http://schemas.microsoft.com/office/drawing/2014/main" id="{F7F97D63-453C-9090-8F16-D49C5C5942DE}"/>
              </a:ext>
            </a:extLst>
          </p:cNvPr>
          <p:cNvSpPr txBox="1"/>
          <p:nvPr/>
        </p:nvSpPr>
        <p:spPr>
          <a:xfrm>
            <a:off x="8041615" y="5291059"/>
            <a:ext cx="466794" cy="369332"/>
          </a:xfrm>
          <a:prstGeom prst="rect">
            <a:avLst/>
          </a:prstGeom>
          <a:noFill/>
        </p:spPr>
        <p:txBody>
          <a:bodyPr wrap="none" rtlCol="0">
            <a:spAutoFit/>
          </a:bodyPr>
          <a:lstStyle/>
          <a:p>
            <a:r>
              <a:rPr lang="en-US" altLang="ko-KR" dirty="0"/>
              <a:t>Vit</a:t>
            </a:r>
            <a:endParaRPr lang="ko-KR" altLang="en-US" dirty="0"/>
          </a:p>
        </p:txBody>
      </p:sp>
      <p:sp>
        <p:nvSpPr>
          <p:cNvPr id="29" name="TextBox 28">
            <a:extLst>
              <a:ext uri="{FF2B5EF4-FFF2-40B4-BE49-F238E27FC236}">
                <a16:creationId xmlns:a16="http://schemas.microsoft.com/office/drawing/2014/main" id="{65370045-EA22-1271-8D3F-DC53E3E888D5}"/>
              </a:ext>
            </a:extLst>
          </p:cNvPr>
          <p:cNvSpPr txBox="1"/>
          <p:nvPr/>
        </p:nvSpPr>
        <p:spPr>
          <a:xfrm>
            <a:off x="4932788" y="1713823"/>
            <a:ext cx="2032070" cy="646331"/>
          </a:xfrm>
          <a:prstGeom prst="rect">
            <a:avLst/>
          </a:prstGeom>
          <a:noFill/>
          <a:ln>
            <a:solidFill>
              <a:schemeClr val="accent1"/>
            </a:solidFill>
          </a:ln>
        </p:spPr>
        <p:txBody>
          <a:bodyPr wrap="square" rtlCol="0">
            <a:spAutoFit/>
          </a:bodyPr>
          <a:lstStyle/>
          <a:p>
            <a:r>
              <a:rPr lang="en-US" altLang="ko-KR" dirty="0"/>
              <a:t>(1x in Conv)</a:t>
            </a:r>
            <a:r>
              <a:rPr lang="en-US" altLang="ko-KR" dirty="0" err="1"/>
              <a:t>outConv</a:t>
            </a:r>
            <a:r>
              <a:rPr lang="en-US" altLang="ko-KR" dirty="0"/>
              <a:t> </a:t>
            </a:r>
            <a:endParaRPr lang="ko-KR" altLang="en-US" dirty="0"/>
          </a:p>
        </p:txBody>
      </p:sp>
      <p:sp>
        <p:nvSpPr>
          <p:cNvPr id="30" name="TextBox 29">
            <a:extLst>
              <a:ext uri="{FF2B5EF4-FFF2-40B4-BE49-F238E27FC236}">
                <a16:creationId xmlns:a16="http://schemas.microsoft.com/office/drawing/2014/main" id="{BBFAEA69-5370-ECB5-0DFE-3A4459B2BB85}"/>
              </a:ext>
            </a:extLst>
          </p:cNvPr>
          <p:cNvSpPr txBox="1"/>
          <p:nvPr/>
        </p:nvSpPr>
        <p:spPr>
          <a:xfrm>
            <a:off x="5201952" y="2686091"/>
            <a:ext cx="1493742" cy="369332"/>
          </a:xfrm>
          <a:prstGeom prst="rect">
            <a:avLst/>
          </a:prstGeom>
          <a:noFill/>
        </p:spPr>
        <p:txBody>
          <a:bodyPr wrap="none" rtlCol="0">
            <a:spAutoFit/>
          </a:bodyPr>
          <a:lstStyle/>
          <a:p>
            <a:r>
              <a:rPr lang="en-US" altLang="ko-KR" dirty="0" err="1"/>
              <a:t>ResNet</a:t>
            </a:r>
            <a:r>
              <a:rPr lang="en-US" altLang="ko-KR" dirty="0"/>
              <a:t> Style</a:t>
            </a:r>
            <a:endParaRPr lang="ko-KR" altLang="en-US" dirty="0"/>
          </a:p>
        </p:txBody>
      </p:sp>
      <p:sp>
        <p:nvSpPr>
          <p:cNvPr id="31" name="화살표: 오른쪽 30">
            <a:extLst>
              <a:ext uri="{FF2B5EF4-FFF2-40B4-BE49-F238E27FC236}">
                <a16:creationId xmlns:a16="http://schemas.microsoft.com/office/drawing/2014/main" id="{1F1B4FA3-9106-56C9-7C41-7497829CAADB}"/>
              </a:ext>
            </a:extLst>
          </p:cNvPr>
          <p:cNvSpPr/>
          <p:nvPr/>
        </p:nvSpPr>
        <p:spPr>
          <a:xfrm>
            <a:off x="2460514" y="5851098"/>
            <a:ext cx="8893286" cy="291240"/>
          </a:xfrm>
          <a:prstGeom prst="rightArrow">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90904CC5-34BC-7BD3-5138-D2770BBD2F5F}"/>
              </a:ext>
            </a:extLst>
          </p:cNvPr>
          <p:cNvSpPr txBox="1"/>
          <p:nvPr/>
        </p:nvSpPr>
        <p:spPr>
          <a:xfrm>
            <a:off x="10158107" y="1660320"/>
            <a:ext cx="1548118" cy="646331"/>
          </a:xfrm>
          <a:prstGeom prst="rect">
            <a:avLst/>
          </a:prstGeom>
          <a:noFill/>
          <a:ln>
            <a:solidFill>
              <a:schemeClr val="accent1"/>
            </a:solidFill>
          </a:ln>
        </p:spPr>
        <p:txBody>
          <a:bodyPr wrap="square" rtlCol="0">
            <a:spAutoFit/>
          </a:bodyPr>
          <a:lstStyle/>
          <a:p>
            <a:r>
              <a:rPr lang="en-US" altLang="ko-KR" dirty="0"/>
              <a:t>Visual Transformer</a:t>
            </a:r>
            <a:endParaRPr lang="ko-KR" altLang="en-US" dirty="0"/>
          </a:p>
        </p:txBody>
      </p:sp>
      <p:sp>
        <p:nvSpPr>
          <p:cNvPr id="33" name="TextBox 32">
            <a:extLst>
              <a:ext uri="{FF2B5EF4-FFF2-40B4-BE49-F238E27FC236}">
                <a16:creationId xmlns:a16="http://schemas.microsoft.com/office/drawing/2014/main" id="{68AE9C87-6A38-DC75-7860-BFA1D39F5A49}"/>
              </a:ext>
            </a:extLst>
          </p:cNvPr>
          <p:cNvSpPr txBox="1"/>
          <p:nvPr/>
        </p:nvSpPr>
        <p:spPr>
          <a:xfrm>
            <a:off x="10625328" y="2651226"/>
            <a:ext cx="613676" cy="369332"/>
          </a:xfrm>
          <a:prstGeom prst="rect">
            <a:avLst/>
          </a:prstGeom>
          <a:noFill/>
        </p:spPr>
        <p:txBody>
          <a:bodyPr wrap="square" rtlCol="0">
            <a:spAutoFit/>
          </a:bodyPr>
          <a:lstStyle/>
          <a:p>
            <a:r>
              <a:rPr lang="en-US" altLang="ko-KR" dirty="0"/>
              <a:t>Vit</a:t>
            </a:r>
            <a:endParaRPr lang="ko-KR" altLang="en-US" dirty="0"/>
          </a:p>
        </p:txBody>
      </p:sp>
      <p:sp>
        <p:nvSpPr>
          <p:cNvPr id="3" name="Rectangle 2">
            <a:extLst>
              <a:ext uri="{FF2B5EF4-FFF2-40B4-BE49-F238E27FC236}">
                <a16:creationId xmlns:a16="http://schemas.microsoft.com/office/drawing/2014/main" id="{33949EC3-B36E-8266-1E64-8A31E615E8FD}"/>
              </a:ext>
            </a:extLst>
          </p:cNvPr>
          <p:cNvSpPr/>
          <p:nvPr/>
        </p:nvSpPr>
        <p:spPr>
          <a:xfrm>
            <a:off x="258610" y="1543665"/>
            <a:ext cx="11776074" cy="151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0431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Deep Learning Framework</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F2DB94EF-EF05-8046-842B-E6EEF99810FF}"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27</a:t>
            </a:fld>
            <a:endParaRPr lang="ko-KR" altLang="en-US"/>
          </a:p>
        </p:txBody>
      </p:sp>
      <p:sp>
        <p:nvSpPr>
          <p:cNvPr id="10" name="TextBox 9">
            <a:extLst>
              <a:ext uri="{FF2B5EF4-FFF2-40B4-BE49-F238E27FC236}">
                <a16:creationId xmlns:a16="http://schemas.microsoft.com/office/drawing/2014/main" id="{A5897AD2-35E6-6B64-6CB5-FA447109FE44}"/>
              </a:ext>
            </a:extLst>
          </p:cNvPr>
          <p:cNvSpPr txBox="1"/>
          <p:nvPr/>
        </p:nvSpPr>
        <p:spPr>
          <a:xfrm>
            <a:off x="838200" y="1746488"/>
            <a:ext cx="10515600" cy="3416320"/>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err="1"/>
              <a:t>Tensorflow</a:t>
            </a:r>
            <a:r>
              <a:rPr lang="en-US" altLang="ko-KR" sz="2400" dirty="0"/>
              <a:t> vs</a:t>
            </a:r>
            <a:r>
              <a:rPr lang="ko-KR" altLang="en-US" sz="2400" dirty="0"/>
              <a:t> </a:t>
            </a:r>
            <a:r>
              <a:rPr lang="en-US" altLang="ko-KR" sz="2400" dirty="0" err="1"/>
              <a:t>PyTorch</a:t>
            </a:r>
            <a:endParaRPr lang="en-US" altLang="ko-KR" sz="2400" dirty="0"/>
          </a:p>
          <a:p>
            <a:pPr marL="514350" lvl="1" indent="-228600" fontAlgn="base">
              <a:buFont typeface="Arial" panose="020B0604020202020204" pitchFamily="34" charset="0"/>
              <a:buChar char="•"/>
            </a:pPr>
            <a:r>
              <a:rPr lang="en-KR" sz="2400" dirty="0"/>
              <a:t>https://www.assemblyai.com/blog/pytorch-vs-tensorflow-in-2022/</a:t>
            </a:r>
            <a:endParaRPr lang="en-US" altLang="ko-KR" sz="2400" dirty="0"/>
          </a:p>
          <a:p>
            <a:pPr marL="57150" indent="-228600" fontAlgn="base">
              <a:spcBef>
                <a:spcPts val="0"/>
              </a:spcBef>
              <a:spcAft>
                <a:spcPts val="0"/>
              </a:spcAft>
              <a:buFont typeface="Arial" panose="020B0604020202020204" pitchFamily="34" charset="0"/>
              <a:buChar char="•"/>
            </a:pPr>
            <a:r>
              <a:rPr lang="ko-KR" altLang="en-US" sz="2400" dirty="0"/>
              <a:t>고려사항</a:t>
            </a:r>
            <a:endParaRPr lang="en-US" altLang="ko-KR" sz="2400" dirty="0"/>
          </a:p>
          <a:p>
            <a:pPr marL="514350" lvl="1" indent="-228600" fontAlgn="base">
              <a:buFont typeface="Arial" panose="020B0604020202020204" pitchFamily="34" charset="0"/>
              <a:buChar char="•"/>
            </a:pPr>
            <a:r>
              <a:rPr lang="ko-KR" altLang="en-US" sz="2400" dirty="0"/>
              <a:t>모델 가용성 </a:t>
            </a:r>
            <a:endParaRPr lang="en-US" altLang="ko-KR" sz="2400" dirty="0"/>
          </a:p>
          <a:p>
            <a:pPr marL="971550" lvl="2" indent="-228600" fontAlgn="base">
              <a:buFont typeface="Arial" panose="020B0604020202020204" pitchFamily="34" charset="0"/>
              <a:buChar char="•"/>
            </a:pPr>
            <a:r>
              <a:rPr lang="ko-KR" altLang="en-US" sz="2400" dirty="0"/>
              <a:t>새로운 </a:t>
            </a:r>
            <a:r>
              <a:rPr lang="en-US" altLang="ko-KR" sz="2400" dirty="0"/>
              <a:t>SOTA </a:t>
            </a:r>
            <a:r>
              <a:rPr lang="ko-KR" altLang="en-US" sz="2400" dirty="0"/>
              <a:t>알고리즘들이 얼마나 활용 가능한가</a:t>
            </a:r>
            <a:endParaRPr lang="en-US" altLang="ko-KR" sz="2400" dirty="0"/>
          </a:p>
          <a:p>
            <a:pPr marL="514350" lvl="1" indent="-228600" fontAlgn="base">
              <a:buFont typeface="Arial" panose="020B0604020202020204" pitchFamily="34" charset="0"/>
              <a:buChar char="•"/>
            </a:pPr>
            <a:r>
              <a:rPr lang="ko-KR" altLang="en-US" sz="2400" dirty="0"/>
              <a:t>배포 인프라</a:t>
            </a:r>
            <a:endParaRPr lang="en-US" altLang="ko-KR" sz="2400" dirty="0"/>
          </a:p>
          <a:p>
            <a:pPr marL="971550" lvl="2" indent="-228600" fontAlgn="base">
              <a:buFont typeface="Arial" panose="020B0604020202020204" pitchFamily="34" charset="0"/>
              <a:buChar char="•"/>
            </a:pPr>
            <a:r>
              <a:rPr lang="ko-KR" altLang="en-US" sz="2400" dirty="0"/>
              <a:t>훈련된 모델을 얼마나 쉽고 사용 할 수 있다</a:t>
            </a:r>
            <a:endParaRPr lang="en-US" altLang="ko-KR" sz="2400" dirty="0"/>
          </a:p>
          <a:p>
            <a:pPr marL="514350" lvl="1" indent="-228600" fontAlgn="base">
              <a:buFont typeface="Arial" panose="020B0604020202020204" pitchFamily="34" charset="0"/>
              <a:buChar char="•"/>
            </a:pPr>
            <a:r>
              <a:rPr lang="ko-KR" altLang="en-US" sz="2400" dirty="0"/>
              <a:t>생태계</a:t>
            </a:r>
            <a:endParaRPr lang="en-US" altLang="ko-KR" sz="2400" dirty="0"/>
          </a:p>
          <a:p>
            <a:pPr marL="971550" lvl="2" indent="-228600" fontAlgn="base">
              <a:buFont typeface="Arial" panose="020B0604020202020204" pitchFamily="34" charset="0"/>
              <a:buChar char="•"/>
            </a:pPr>
            <a:r>
              <a:rPr lang="en-US" altLang="ko-KR" sz="2400" dirty="0"/>
              <a:t>PC</a:t>
            </a:r>
            <a:r>
              <a:rPr lang="ko-KR" altLang="en-US" sz="2400" dirty="0"/>
              <a:t>기반이 아닌 다른 특수한 생태계에서 통합 가능성이 있는가</a:t>
            </a:r>
          </a:p>
        </p:txBody>
      </p:sp>
    </p:spTree>
    <p:extLst>
      <p:ext uri="{BB962C8B-B14F-4D97-AF65-F5344CB8AC3E}">
        <p14:creationId xmlns:p14="http://schemas.microsoft.com/office/powerpoint/2010/main" val="3320966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Framework</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3A809F01-642B-DE4E-8B20-D33F87838298}"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28</a:t>
            </a:fld>
            <a:endParaRPr lang="ko-KR" altLang="en-US"/>
          </a:p>
        </p:txBody>
      </p:sp>
      <p:sp>
        <p:nvSpPr>
          <p:cNvPr id="10" name="TextBox 9">
            <a:extLst>
              <a:ext uri="{FF2B5EF4-FFF2-40B4-BE49-F238E27FC236}">
                <a16:creationId xmlns:a16="http://schemas.microsoft.com/office/drawing/2014/main" id="{A5897AD2-35E6-6B64-6CB5-FA447109FE44}"/>
              </a:ext>
            </a:extLst>
          </p:cNvPr>
          <p:cNvSpPr txBox="1"/>
          <p:nvPr/>
        </p:nvSpPr>
        <p:spPr>
          <a:xfrm>
            <a:off x="838200" y="1746488"/>
            <a:ext cx="10515600" cy="1138773"/>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ko-KR" altLang="en-US" sz="2400" dirty="0"/>
              <a:t>모델 가용성</a:t>
            </a:r>
            <a:endParaRPr lang="en-US" altLang="ko-KR" sz="2400" dirty="0"/>
          </a:p>
          <a:p>
            <a:pPr marL="514350" lvl="1" indent="-228600" fontAlgn="base">
              <a:buFont typeface="Arial" panose="020B0604020202020204" pitchFamily="34" charset="0"/>
              <a:buChar char="•"/>
            </a:pPr>
            <a:r>
              <a:rPr lang="en-US" altLang="ko-KR" sz="2400" dirty="0"/>
              <a:t>Hugging Face : </a:t>
            </a:r>
            <a:br>
              <a:rPr lang="en-US" altLang="ko-KR" sz="2400" dirty="0"/>
            </a:br>
            <a:r>
              <a:rPr lang="en-US" altLang="ko-KR" sz="2000" dirty="0"/>
              <a:t>Transformer</a:t>
            </a:r>
            <a:r>
              <a:rPr lang="ko-KR" altLang="en-US" sz="2000" dirty="0"/>
              <a:t> 기반으로 하는 다양한 모델의 학습 스크립트가 구현된 모듈</a:t>
            </a:r>
            <a:endParaRPr lang="en-US" altLang="ko-KR" sz="2400" dirty="0"/>
          </a:p>
        </p:txBody>
      </p:sp>
      <p:pic>
        <p:nvPicPr>
          <p:cNvPr id="1026" name="Picture 2">
            <a:extLst>
              <a:ext uri="{FF2B5EF4-FFF2-40B4-BE49-F238E27FC236}">
                <a16:creationId xmlns:a16="http://schemas.microsoft.com/office/drawing/2014/main" id="{0B8FFDB9-6E26-1830-9F42-67F590B92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751" y="2941061"/>
            <a:ext cx="4824249" cy="3216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57BE59-BB1E-41CB-2DDA-87F632D672D6}"/>
              </a:ext>
            </a:extLst>
          </p:cNvPr>
          <p:cNvSpPr/>
          <p:nvPr/>
        </p:nvSpPr>
        <p:spPr>
          <a:xfrm>
            <a:off x="2165131" y="3762703"/>
            <a:ext cx="714703" cy="227023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KR" dirty="0"/>
          </a:p>
        </p:txBody>
      </p:sp>
      <p:pic>
        <p:nvPicPr>
          <p:cNvPr id="1028" name="Picture 4">
            <a:extLst>
              <a:ext uri="{FF2B5EF4-FFF2-40B4-BE49-F238E27FC236}">
                <a16:creationId xmlns:a16="http://schemas.microsoft.com/office/drawing/2014/main" id="{C4BFF624-7C0A-4364-EFCF-57C42C344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799" y="2941061"/>
            <a:ext cx="4743450" cy="315402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4E84EAC-6CA5-130C-477D-4485C4E8FCB5}"/>
              </a:ext>
            </a:extLst>
          </p:cNvPr>
          <p:cNvSpPr/>
          <p:nvPr/>
        </p:nvSpPr>
        <p:spPr>
          <a:xfrm>
            <a:off x="6910552" y="3352800"/>
            <a:ext cx="714703" cy="259080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KR" dirty="0"/>
          </a:p>
        </p:txBody>
      </p:sp>
    </p:spTree>
    <p:extLst>
      <p:ext uri="{BB962C8B-B14F-4D97-AF65-F5344CB8AC3E}">
        <p14:creationId xmlns:p14="http://schemas.microsoft.com/office/powerpoint/2010/main" val="2265998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Framework</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48572EF2-A008-7B49-AC32-B7A9AFEF1B73}"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29</a:t>
            </a:fld>
            <a:endParaRPr lang="ko-KR" altLang="en-US"/>
          </a:p>
        </p:txBody>
      </p:sp>
      <p:sp>
        <p:nvSpPr>
          <p:cNvPr id="10" name="TextBox 9">
            <a:extLst>
              <a:ext uri="{FF2B5EF4-FFF2-40B4-BE49-F238E27FC236}">
                <a16:creationId xmlns:a16="http://schemas.microsoft.com/office/drawing/2014/main" id="{A5897AD2-35E6-6B64-6CB5-FA447109FE44}"/>
              </a:ext>
            </a:extLst>
          </p:cNvPr>
          <p:cNvSpPr txBox="1"/>
          <p:nvPr/>
        </p:nvSpPr>
        <p:spPr>
          <a:xfrm>
            <a:off x="838200" y="1746488"/>
            <a:ext cx="10515600" cy="830997"/>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ko-KR" altLang="en-US" sz="2400" dirty="0"/>
              <a:t>모델 가용성</a:t>
            </a:r>
            <a:endParaRPr lang="en-US" altLang="ko-KR" sz="2400" dirty="0"/>
          </a:p>
          <a:p>
            <a:pPr marL="514350" lvl="1" indent="-228600" fontAlgn="base">
              <a:buFont typeface="Arial" panose="020B0604020202020204" pitchFamily="34" charset="0"/>
              <a:buChar char="•"/>
            </a:pPr>
            <a:r>
              <a:rPr lang="en-US" altLang="ko-KR" sz="2400" dirty="0"/>
              <a:t>Research Paper</a:t>
            </a:r>
          </a:p>
        </p:txBody>
      </p:sp>
      <p:pic>
        <p:nvPicPr>
          <p:cNvPr id="3074" name="Picture 2">
            <a:extLst>
              <a:ext uri="{FF2B5EF4-FFF2-40B4-BE49-F238E27FC236}">
                <a16:creationId xmlns:a16="http://schemas.microsoft.com/office/drawing/2014/main" id="{0CA88EE7-7127-5895-4C1C-094945B7B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86" y="2712378"/>
            <a:ext cx="5645630" cy="34841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354F64E-AEA7-BC4D-D1E3-3193EB12C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5908"/>
            <a:ext cx="6014708" cy="421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46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ko-KR" altLang="en-US" dirty="0"/>
              <a:t>강사 소개</a:t>
            </a:r>
            <a:endParaRPr lang="en-US" altLang="ko-KR" dirty="0"/>
          </a:p>
        </p:txBody>
      </p:sp>
      <p:sp>
        <p:nvSpPr>
          <p:cNvPr id="3" name="내용 개체 틀 2">
            <a:extLst>
              <a:ext uri="{FF2B5EF4-FFF2-40B4-BE49-F238E27FC236}">
                <a16:creationId xmlns:a16="http://schemas.microsoft.com/office/drawing/2014/main" id="{7E7B06DF-1AE5-2BE0-3A87-4EC505044F2A}"/>
              </a:ext>
            </a:extLst>
          </p:cNvPr>
          <p:cNvSpPr>
            <a:spLocks noGrp="1"/>
          </p:cNvSpPr>
          <p:nvPr>
            <p:ph idx="1"/>
          </p:nvPr>
        </p:nvSpPr>
        <p:spPr/>
        <p:txBody>
          <a:bodyPr/>
          <a:lstStyle/>
          <a:p>
            <a:pPr>
              <a:lnSpc>
                <a:spcPct val="100000"/>
              </a:lnSpc>
            </a:pPr>
            <a:r>
              <a:rPr lang="ko-KR" altLang="en-US" sz="2400" dirty="0"/>
              <a:t>김대열</a:t>
            </a:r>
            <a:endParaRPr lang="en-US" altLang="ko-KR" sz="2400" dirty="0"/>
          </a:p>
          <a:p>
            <a:pPr>
              <a:lnSpc>
                <a:spcPct val="100000"/>
              </a:lnSpc>
            </a:pPr>
            <a:r>
              <a:rPr lang="en-US" altLang="ko-KR" sz="2400" dirty="0" err="1"/>
              <a:t>Tvstorm</a:t>
            </a:r>
            <a:r>
              <a:rPr lang="en-US" altLang="ko-KR" sz="2400" dirty="0"/>
              <a:t> AI </a:t>
            </a:r>
            <a:r>
              <a:rPr lang="ko-KR" altLang="en-US" sz="2400" dirty="0"/>
              <a:t>개발팀 팀장</a:t>
            </a:r>
            <a:endParaRPr lang="en-US" altLang="ko-KR" sz="2400" dirty="0"/>
          </a:p>
          <a:p>
            <a:pPr>
              <a:lnSpc>
                <a:spcPct val="100000"/>
              </a:lnSpc>
            </a:pPr>
            <a:r>
              <a:rPr lang="ko-KR" altLang="en-US" sz="2400" dirty="0"/>
              <a:t>주요 연구 분야 </a:t>
            </a:r>
            <a:r>
              <a:rPr lang="en-US" altLang="ko-KR" sz="2400" dirty="0"/>
              <a:t>:</a:t>
            </a:r>
            <a:r>
              <a:rPr lang="ko-KR" altLang="en-US" sz="2400" dirty="0"/>
              <a:t> 생체 신호 분석</a:t>
            </a:r>
            <a:r>
              <a:rPr lang="en-US" altLang="ko-KR" sz="2400" dirty="0"/>
              <a:t>,</a:t>
            </a:r>
            <a:r>
              <a:rPr lang="ko-KR" altLang="en-US" sz="2400" dirty="0"/>
              <a:t> 영상처리</a:t>
            </a:r>
            <a:endParaRPr lang="en-US" altLang="ko-KR" sz="2400" dirty="0"/>
          </a:p>
          <a:p>
            <a:pPr>
              <a:lnSpc>
                <a:spcPct val="100000"/>
              </a:lnSpc>
            </a:pPr>
            <a:endParaRPr lang="en-US" altLang="ko-KR" sz="2400" dirty="0"/>
          </a:p>
          <a:p>
            <a:pPr>
              <a:lnSpc>
                <a:spcPct val="100000"/>
              </a:lnSpc>
            </a:pPr>
            <a:r>
              <a:rPr lang="en-US" altLang="ko-KR" sz="2400" dirty="0"/>
              <a:t>Email : </a:t>
            </a:r>
            <a:r>
              <a:rPr lang="en-US" altLang="ko-KR" sz="2400" dirty="0" err="1"/>
              <a:t>kwelcomm@gmail.com</a:t>
            </a:r>
            <a:endParaRPr lang="en-US" altLang="ko-KR" sz="2400" dirty="0"/>
          </a:p>
          <a:p>
            <a:pPr>
              <a:lnSpc>
                <a:spcPct val="100000"/>
              </a:lnSpc>
            </a:pPr>
            <a:endParaRPr lang="en-US" altLang="ko-KR" sz="2400" dirty="0"/>
          </a:p>
          <a:p>
            <a:pPr>
              <a:lnSpc>
                <a:spcPct val="100000"/>
              </a:lnSpc>
            </a:pPr>
            <a:endParaRPr lang="en-US" altLang="ko-KR" sz="2400" dirty="0"/>
          </a:p>
          <a:p>
            <a:pPr>
              <a:lnSpc>
                <a:spcPct val="100000"/>
              </a:lnSpc>
            </a:pPr>
            <a:endParaRPr lang="en-US" altLang="ko-KR" dirty="0"/>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F6240267-590B-E745-A5AC-DB8F90D21C70}"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3</a:t>
            </a:fld>
            <a:endParaRPr lang="ko-KR" altLang="en-US"/>
          </a:p>
        </p:txBody>
      </p:sp>
    </p:spTree>
    <p:extLst>
      <p:ext uri="{BB962C8B-B14F-4D97-AF65-F5344CB8AC3E}">
        <p14:creationId xmlns:p14="http://schemas.microsoft.com/office/powerpoint/2010/main" val="2293161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Framework</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275D40DC-7CEC-904A-8E35-76D550453159}"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30</a:t>
            </a:fld>
            <a:endParaRPr lang="ko-KR" altLang="en-US"/>
          </a:p>
        </p:txBody>
      </p:sp>
      <p:sp>
        <p:nvSpPr>
          <p:cNvPr id="10" name="TextBox 9">
            <a:extLst>
              <a:ext uri="{FF2B5EF4-FFF2-40B4-BE49-F238E27FC236}">
                <a16:creationId xmlns:a16="http://schemas.microsoft.com/office/drawing/2014/main" id="{A5897AD2-35E6-6B64-6CB5-FA447109FE44}"/>
              </a:ext>
            </a:extLst>
          </p:cNvPr>
          <p:cNvSpPr txBox="1"/>
          <p:nvPr/>
        </p:nvSpPr>
        <p:spPr>
          <a:xfrm>
            <a:off x="838200" y="1746488"/>
            <a:ext cx="10515600" cy="830997"/>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ko-KR" altLang="en-US" sz="2400" dirty="0"/>
              <a:t>모델 가용성</a:t>
            </a:r>
            <a:endParaRPr lang="en-US" altLang="ko-KR" sz="2400" dirty="0"/>
          </a:p>
          <a:p>
            <a:pPr marL="514350" lvl="1" indent="-228600" fontAlgn="base">
              <a:buFont typeface="Arial" panose="020B0604020202020204" pitchFamily="34" charset="0"/>
              <a:buChar char="•"/>
            </a:pPr>
            <a:r>
              <a:rPr lang="en-US" altLang="ko-KR" sz="2400" dirty="0"/>
              <a:t>Papers with Code</a:t>
            </a:r>
          </a:p>
        </p:txBody>
      </p:sp>
      <p:pic>
        <p:nvPicPr>
          <p:cNvPr id="5122" name="Picture 2">
            <a:extLst>
              <a:ext uri="{FF2B5EF4-FFF2-40B4-BE49-F238E27FC236}">
                <a16:creationId xmlns:a16="http://schemas.microsoft.com/office/drawing/2014/main" id="{1FFB2D89-90EA-2D82-D007-E810F97EC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885" y="1746488"/>
            <a:ext cx="6933915" cy="427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70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Framework</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16BD4C06-0FBD-3947-9A27-AA21BC3676D4}"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31</a:t>
            </a:fld>
            <a:endParaRPr lang="ko-KR" altLang="en-US"/>
          </a:p>
        </p:txBody>
      </p:sp>
      <p:sp>
        <p:nvSpPr>
          <p:cNvPr id="10" name="TextBox 9">
            <a:extLst>
              <a:ext uri="{FF2B5EF4-FFF2-40B4-BE49-F238E27FC236}">
                <a16:creationId xmlns:a16="http://schemas.microsoft.com/office/drawing/2014/main" id="{A5897AD2-35E6-6B64-6CB5-FA447109FE44}"/>
              </a:ext>
            </a:extLst>
          </p:cNvPr>
          <p:cNvSpPr txBox="1"/>
          <p:nvPr/>
        </p:nvSpPr>
        <p:spPr>
          <a:xfrm>
            <a:off x="838200" y="1746488"/>
            <a:ext cx="10515600" cy="1200329"/>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ko-KR" altLang="en-US" sz="2400" dirty="0"/>
              <a:t>초보자라면</a:t>
            </a:r>
            <a:r>
              <a:rPr lang="en-US" altLang="ko-KR" sz="2400" dirty="0"/>
              <a:t>..</a:t>
            </a:r>
          </a:p>
          <a:p>
            <a:pPr marL="514350" lvl="1" indent="-228600" fontAlgn="base">
              <a:buFont typeface="Arial" panose="020B0604020202020204" pitchFamily="34" charset="0"/>
              <a:buChar char="•"/>
            </a:pPr>
            <a:r>
              <a:rPr lang="en-US" altLang="ko-KR" sz="2400" dirty="0"/>
              <a:t>TF v2(</a:t>
            </a:r>
            <a:r>
              <a:rPr lang="en-US" altLang="ko-KR" sz="2400" dirty="0" err="1"/>
              <a:t>Keras</a:t>
            </a:r>
            <a:r>
              <a:rPr lang="en-US" altLang="ko-KR" sz="2400" dirty="0"/>
              <a:t>)</a:t>
            </a:r>
            <a:r>
              <a:rPr lang="ko-KR" altLang="en-US" sz="2400" dirty="0" err="1"/>
              <a:t>를</a:t>
            </a:r>
            <a:r>
              <a:rPr lang="ko-KR" altLang="en-US" sz="2400" dirty="0"/>
              <a:t> 이용해서 딥러닝 연습 후</a:t>
            </a:r>
            <a:br>
              <a:rPr lang="en-US" altLang="ko-KR" sz="2400" dirty="0"/>
            </a:br>
            <a:r>
              <a:rPr lang="en-US" altLang="ko-KR" sz="2400" dirty="0" err="1"/>
              <a:t>Pytorch</a:t>
            </a:r>
            <a:r>
              <a:rPr lang="en-US" altLang="ko-KR" sz="2400" dirty="0"/>
              <a:t> </a:t>
            </a:r>
            <a:r>
              <a:rPr lang="ko-KR" altLang="en-US" sz="2400" dirty="0"/>
              <a:t>로 넘어 가는 것 추천</a:t>
            </a:r>
            <a:endParaRPr lang="en-US" altLang="ko-KR" sz="2400" dirty="0"/>
          </a:p>
        </p:txBody>
      </p:sp>
    </p:spTree>
    <p:extLst>
      <p:ext uri="{BB962C8B-B14F-4D97-AF65-F5344CB8AC3E}">
        <p14:creationId xmlns:p14="http://schemas.microsoft.com/office/powerpoint/2010/main" val="1482269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Deep Learning </a:t>
            </a:r>
            <a:r>
              <a:rPr lang="ko-KR" altLang="en-US" dirty="0"/>
              <a:t>학습 절차</a:t>
            </a:r>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445D3CDF-3D77-1645-BED2-0C2B0B90D616}"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32</a:t>
            </a:fld>
            <a:endParaRPr lang="ko-KR" altLang="en-US"/>
          </a:p>
        </p:txBody>
      </p:sp>
      <p:sp>
        <p:nvSpPr>
          <p:cNvPr id="3" name="Rectangle 2">
            <a:extLst>
              <a:ext uri="{FF2B5EF4-FFF2-40B4-BE49-F238E27FC236}">
                <a16:creationId xmlns:a16="http://schemas.microsoft.com/office/drawing/2014/main" id="{D4A2C829-6C73-F589-08E4-A5B44FF9A6F7}"/>
              </a:ext>
            </a:extLst>
          </p:cNvPr>
          <p:cNvSpPr/>
          <p:nvPr/>
        </p:nvSpPr>
        <p:spPr>
          <a:xfrm>
            <a:off x="2209800" y="2388475"/>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Pre-processing</a:t>
            </a:r>
            <a:endParaRPr lang="en-KR" dirty="0">
              <a:solidFill>
                <a:sysClr val="windowText" lastClr="000000"/>
              </a:solidFill>
            </a:endParaRPr>
          </a:p>
        </p:txBody>
      </p:sp>
      <p:cxnSp>
        <p:nvCxnSpPr>
          <p:cNvPr id="8" name="Straight Arrow Connector 7">
            <a:extLst>
              <a:ext uri="{FF2B5EF4-FFF2-40B4-BE49-F238E27FC236}">
                <a16:creationId xmlns:a16="http://schemas.microsoft.com/office/drawing/2014/main" id="{3D6AB4CB-1706-69BC-C6E9-8599F6FABD8D}"/>
              </a:ext>
            </a:extLst>
          </p:cNvPr>
          <p:cNvCxnSpPr>
            <a:endCxn id="3" idx="1"/>
          </p:cNvCxnSpPr>
          <p:nvPr/>
        </p:nvCxnSpPr>
        <p:spPr>
          <a:xfrm>
            <a:off x="1082566" y="2908737"/>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A454D9-F329-9D1F-29F3-8AF5AD02A280}"/>
              </a:ext>
            </a:extLst>
          </p:cNvPr>
          <p:cNvSpPr/>
          <p:nvPr/>
        </p:nvSpPr>
        <p:spPr>
          <a:xfrm>
            <a:off x="5333999" y="2388474"/>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Custom</a:t>
            </a:r>
            <a:br>
              <a:rPr lang="en-US" dirty="0">
                <a:solidFill>
                  <a:sysClr val="windowText" lastClr="000000"/>
                </a:solidFill>
              </a:rPr>
            </a:br>
            <a:r>
              <a:rPr lang="en-US" dirty="0">
                <a:solidFill>
                  <a:sysClr val="windowText" lastClr="000000"/>
                </a:solidFill>
              </a:rPr>
              <a:t>Dataset</a:t>
            </a:r>
            <a:endParaRPr lang="en-KR" dirty="0">
              <a:solidFill>
                <a:sysClr val="windowText" lastClr="000000"/>
              </a:solidFill>
            </a:endParaRPr>
          </a:p>
        </p:txBody>
      </p:sp>
      <p:cxnSp>
        <p:nvCxnSpPr>
          <p:cNvPr id="11" name="Straight Arrow Connector 10">
            <a:extLst>
              <a:ext uri="{FF2B5EF4-FFF2-40B4-BE49-F238E27FC236}">
                <a16:creationId xmlns:a16="http://schemas.microsoft.com/office/drawing/2014/main" id="{11A142C0-FB9F-4D0E-A3E5-4930F48FFFC4}"/>
              </a:ext>
            </a:extLst>
          </p:cNvPr>
          <p:cNvCxnSpPr>
            <a:endCxn id="9" idx="1"/>
          </p:cNvCxnSpPr>
          <p:nvPr/>
        </p:nvCxnSpPr>
        <p:spPr>
          <a:xfrm>
            <a:off x="4206765" y="2908736"/>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4978AC1-5E0C-1A01-DC81-5189B8C43355}"/>
              </a:ext>
            </a:extLst>
          </p:cNvPr>
          <p:cNvSpPr/>
          <p:nvPr/>
        </p:nvSpPr>
        <p:spPr>
          <a:xfrm>
            <a:off x="8473967" y="2388473"/>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Loader</a:t>
            </a:r>
            <a:endParaRPr lang="en-KR" dirty="0">
              <a:solidFill>
                <a:sysClr val="windowText" lastClr="000000"/>
              </a:solidFill>
            </a:endParaRPr>
          </a:p>
        </p:txBody>
      </p:sp>
      <p:cxnSp>
        <p:nvCxnSpPr>
          <p:cNvPr id="13" name="Straight Arrow Connector 12">
            <a:extLst>
              <a:ext uri="{FF2B5EF4-FFF2-40B4-BE49-F238E27FC236}">
                <a16:creationId xmlns:a16="http://schemas.microsoft.com/office/drawing/2014/main" id="{27ABF99E-BF9A-A218-21F2-9FFF9D6C5803}"/>
              </a:ext>
            </a:extLst>
          </p:cNvPr>
          <p:cNvCxnSpPr>
            <a:endCxn id="12" idx="1"/>
          </p:cNvCxnSpPr>
          <p:nvPr/>
        </p:nvCxnSpPr>
        <p:spPr>
          <a:xfrm>
            <a:off x="7346733" y="2908735"/>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995C3E0-FE49-48A3-4DCA-4DA62EE9EC55}"/>
              </a:ext>
            </a:extLst>
          </p:cNvPr>
          <p:cNvSpPr/>
          <p:nvPr/>
        </p:nvSpPr>
        <p:spPr>
          <a:xfrm>
            <a:off x="3337034" y="3852148"/>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Load Model</a:t>
            </a:r>
            <a:endParaRPr lang="en-KR" dirty="0">
              <a:solidFill>
                <a:sysClr val="windowText" lastClr="000000"/>
              </a:solidFill>
            </a:endParaRPr>
          </a:p>
        </p:txBody>
      </p:sp>
      <p:cxnSp>
        <p:nvCxnSpPr>
          <p:cNvPr id="15" name="Straight Arrow Connector 14">
            <a:extLst>
              <a:ext uri="{FF2B5EF4-FFF2-40B4-BE49-F238E27FC236}">
                <a16:creationId xmlns:a16="http://schemas.microsoft.com/office/drawing/2014/main" id="{B49DC4A3-0D93-CD46-8918-9F1F98C8704B}"/>
              </a:ext>
            </a:extLst>
          </p:cNvPr>
          <p:cNvCxnSpPr>
            <a:endCxn id="14" idx="1"/>
          </p:cNvCxnSpPr>
          <p:nvPr/>
        </p:nvCxnSpPr>
        <p:spPr>
          <a:xfrm>
            <a:off x="2209800" y="4372410"/>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1549482-00B5-0313-006E-FA64BCAC5447}"/>
              </a:ext>
            </a:extLst>
          </p:cNvPr>
          <p:cNvSpPr/>
          <p:nvPr/>
        </p:nvSpPr>
        <p:spPr>
          <a:xfrm>
            <a:off x="6477002" y="3852148"/>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Learning</a:t>
            </a:r>
            <a:br>
              <a:rPr lang="en-US" dirty="0">
                <a:solidFill>
                  <a:sysClr val="windowText" lastClr="000000"/>
                </a:solidFill>
              </a:rPr>
            </a:br>
            <a:r>
              <a:rPr lang="en-US" dirty="0">
                <a:solidFill>
                  <a:sysClr val="windowText" lastClr="000000"/>
                </a:solidFill>
              </a:rPr>
              <a:t>Schedule</a:t>
            </a:r>
            <a:br>
              <a:rPr lang="en-US" dirty="0">
                <a:solidFill>
                  <a:sysClr val="windowText" lastClr="000000"/>
                </a:solidFill>
              </a:rPr>
            </a:br>
            <a:r>
              <a:rPr lang="en-US" dirty="0">
                <a:solidFill>
                  <a:sysClr val="windowText" lastClr="000000"/>
                </a:solidFill>
              </a:rPr>
              <a:t>setting</a:t>
            </a:r>
            <a:endParaRPr lang="en-KR" dirty="0">
              <a:solidFill>
                <a:sysClr val="windowText" lastClr="000000"/>
              </a:solidFill>
            </a:endParaRPr>
          </a:p>
        </p:txBody>
      </p:sp>
      <p:cxnSp>
        <p:nvCxnSpPr>
          <p:cNvPr id="17" name="Straight Arrow Connector 16">
            <a:extLst>
              <a:ext uri="{FF2B5EF4-FFF2-40B4-BE49-F238E27FC236}">
                <a16:creationId xmlns:a16="http://schemas.microsoft.com/office/drawing/2014/main" id="{C4B79841-981A-FEB5-FEAD-DAC086FE0942}"/>
              </a:ext>
            </a:extLst>
          </p:cNvPr>
          <p:cNvCxnSpPr>
            <a:endCxn id="16" idx="1"/>
          </p:cNvCxnSpPr>
          <p:nvPr/>
        </p:nvCxnSpPr>
        <p:spPr>
          <a:xfrm>
            <a:off x="5349768" y="4372410"/>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7FEE77E-5A1A-F03E-749F-EAC028EF07AF}"/>
              </a:ext>
            </a:extLst>
          </p:cNvPr>
          <p:cNvSpPr/>
          <p:nvPr/>
        </p:nvSpPr>
        <p:spPr>
          <a:xfrm>
            <a:off x="9601201" y="3867562"/>
            <a:ext cx="1996965" cy="1040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Train &amp; Evaluate</a:t>
            </a:r>
            <a:endParaRPr lang="en-KR" dirty="0">
              <a:solidFill>
                <a:sysClr val="windowText" lastClr="000000"/>
              </a:solidFill>
            </a:endParaRPr>
          </a:p>
        </p:txBody>
      </p:sp>
      <p:cxnSp>
        <p:nvCxnSpPr>
          <p:cNvPr id="19" name="Straight Arrow Connector 18">
            <a:extLst>
              <a:ext uri="{FF2B5EF4-FFF2-40B4-BE49-F238E27FC236}">
                <a16:creationId xmlns:a16="http://schemas.microsoft.com/office/drawing/2014/main" id="{BA27D25D-8794-FF1A-715F-B494322D9A81}"/>
              </a:ext>
            </a:extLst>
          </p:cNvPr>
          <p:cNvCxnSpPr>
            <a:endCxn id="18" idx="1"/>
          </p:cNvCxnSpPr>
          <p:nvPr/>
        </p:nvCxnSpPr>
        <p:spPr>
          <a:xfrm>
            <a:off x="8473967" y="4387824"/>
            <a:ext cx="11272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60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Deep Learning </a:t>
            </a:r>
            <a:r>
              <a:rPr lang="ko-KR" altLang="en-US" dirty="0"/>
              <a:t>학습 절차</a:t>
            </a:r>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55D6A2F1-B2FF-8A41-B8A1-178C81F612E4}"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33</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1938992"/>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a:t>Preprocessing</a:t>
            </a:r>
          </a:p>
          <a:p>
            <a:pPr marL="514350" lvl="1" indent="-228600" fontAlgn="base">
              <a:buFont typeface="Arial" panose="020B0604020202020204" pitchFamily="34" charset="0"/>
              <a:buChar char="•"/>
            </a:pPr>
            <a:r>
              <a:rPr lang="ko-KR" altLang="en-US" sz="2400" dirty="0"/>
              <a:t>데이터 </a:t>
            </a:r>
            <a:r>
              <a:rPr lang="en-US" altLang="ko-KR" sz="2400" dirty="0"/>
              <a:t>preprocessing</a:t>
            </a:r>
            <a:r>
              <a:rPr lang="ko-KR" altLang="en-US" sz="2400" dirty="0"/>
              <a:t>은 모델이 풀어야하는 문제를 좀더 쉽게 정의</a:t>
            </a:r>
            <a:endParaRPr lang="en-US" altLang="ko-KR" sz="2400" dirty="0"/>
          </a:p>
          <a:p>
            <a:pPr marL="514350" lvl="1" indent="-228600" fontAlgn="base">
              <a:buFont typeface="Arial" panose="020B0604020202020204" pitchFamily="34" charset="0"/>
              <a:buChar char="•"/>
            </a:pPr>
            <a:r>
              <a:rPr lang="ko-KR" altLang="en-US" sz="2400" dirty="0"/>
              <a:t>학습 수렴 속도</a:t>
            </a:r>
            <a:r>
              <a:rPr lang="en-US" altLang="ko-KR" sz="2400" dirty="0"/>
              <a:t>/</a:t>
            </a:r>
            <a:r>
              <a:rPr lang="ko-KR" altLang="en-US" sz="2400" dirty="0"/>
              <a:t>성능의 향상</a:t>
            </a:r>
            <a:endParaRPr lang="en-US" altLang="ko-KR" sz="2400" dirty="0"/>
          </a:p>
          <a:p>
            <a:pPr marL="514350" lvl="1" indent="-228600" fontAlgn="base">
              <a:buFont typeface="Arial" panose="020B0604020202020204" pitchFamily="34" charset="0"/>
              <a:buChar char="•"/>
            </a:pPr>
            <a:endParaRPr lang="en-US" altLang="ko-KR" sz="2400" dirty="0"/>
          </a:p>
          <a:p>
            <a:pPr marL="514350" lvl="1" indent="-228600" fontAlgn="base">
              <a:buFont typeface="Arial" panose="020B0604020202020204" pitchFamily="34" charset="0"/>
              <a:buChar char="•"/>
            </a:pPr>
            <a:r>
              <a:rPr lang="en-US" altLang="ko-KR" sz="2400" dirty="0"/>
              <a:t>Ex) data slicing, Normalization</a:t>
            </a:r>
          </a:p>
        </p:txBody>
      </p:sp>
      <p:pic>
        <p:nvPicPr>
          <p:cNvPr id="24" name="Picture 23" descr="Text&#10;&#10;Description automatically generated">
            <a:extLst>
              <a:ext uri="{FF2B5EF4-FFF2-40B4-BE49-F238E27FC236}">
                <a16:creationId xmlns:a16="http://schemas.microsoft.com/office/drawing/2014/main" id="{A523A9B5-B3FE-52CA-9211-3CE802056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060" y="3552271"/>
            <a:ext cx="5800090" cy="2576712"/>
          </a:xfrm>
          <a:prstGeom prst="rect">
            <a:avLst/>
          </a:prstGeom>
        </p:spPr>
      </p:pic>
    </p:spTree>
    <p:extLst>
      <p:ext uri="{BB962C8B-B14F-4D97-AF65-F5344CB8AC3E}">
        <p14:creationId xmlns:p14="http://schemas.microsoft.com/office/powerpoint/2010/main" val="776693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a:t>
            </a:r>
            <a:r>
              <a:rPr lang="ko-KR" altLang="en-US"/>
              <a:t>학습 절차</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C093BAF8-3B1F-F144-8446-ADD144EFE63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34</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3046988"/>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a:t>Custom Dataset</a:t>
            </a:r>
          </a:p>
          <a:p>
            <a:pPr marL="514350" lvl="1" indent="-228600" fontAlgn="base">
              <a:buFont typeface="Arial" panose="020B0604020202020204" pitchFamily="34" charset="0"/>
              <a:buChar char="•"/>
            </a:pPr>
            <a:r>
              <a:rPr lang="ko-KR" altLang="en-US" sz="2400" dirty="0"/>
              <a:t>원하는 목적을 가지는 모델을 학습시키기 위해선 </a:t>
            </a:r>
            <a:br>
              <a:rPr lang="en-US" altLang="ko-KR" sz="2400" dirty="0"/>
            </a:br>
            <a:r>
              <a:rPr lang="en-US" altLang="ko-KR" sz="2400" dirty="0"/>
              <a:t>Dataset</a:t>
            </a:r>
            <a:r>
              <a:rPr lang="ko-KR" altLang="en-US" sz="2400" dirty="0"/>
              <a:t>을 원하는 형태로 구성이 가능 하여야 함</a:t>
            </a:r>
            <a:endParaRPr lang="en-US" altLang="ko-KR" sz="2400" dirty="0"/>
          </a:p>
          <a:p>
            <a:pPr marL="514350" lvl="1" indent="-228600" fontAlgn="base">
              <a:buFont typeface="Arial" panose="020B0604020202020204" pitchFamily="34" charset="0"/>
              <a:buChar char="•"/>
            </a:pPr>
            <a:endParaRPr lang="en-US" altLang="ko-KR" sz="2400" dirty="0"/>
          </a:p>
          <a:p>
            <a:pPr marL="514350" lvl="1" indent="-228600" fontAlgn="base">
              <a:buFont typeface="Arial" panose="020B0604020202020204" pitchFamily="34" charset="0"/>
              <a:buChar char="•"/>
            </a:pPr>
            <a:r>
              <a:rPr lang="ko-KR" altLang="en-US" sz="2400" dirty="0"/>
              <a:t>구성 요소</a:t>
            </a:r>
            <a:endParaRPr lang="en-US" altLang="ko-KR" sz="2400" dirty="0"/>
          </a:p>
          <a:p>
            <a:pPr marL="514350" lvl="1" indent="-228600" fontAlgn="base">
              <a:buFont typeface="Arial" panose="020B0604020202020204" pitchFamily="34" charset="0"/>
              <a:buChar char="•"/>
            </a:pPr>
            <a:r>
              <a:rPr lang="en-US" altLang="ko-KR" sz="2400" dirty="0"/>
              <a:t>def __</a:t>
            </a:r>
            <a:r>
              <a:rPr lang="en-US" altLang="ko-KR" sz="2400" dirty="0" err="1"/>
              <a:t>init</a:t>
            </a:r>
            <a:r>
              <a:rPr lang="en-US" altLang="ko-KR" sz="2400" dirty="0"/>
              <a:t>__</a:t>
            </a:r>
          </a:p>
          <a:p>
            <a:pPr marL="514350" lvl="1" indent="-228600" fontAlgn="base">
              <a:buFont typeface="Arial" panose="020B0604020202020204" pitchFamily="34" charset="0"/>
              <a:buChar char="•"/>
            </a:pPr>
            <a:r>
              <a:rPr lang="en-US" altLang="ko-KR" sz="2400" dirty="0"/>
              <a:t>def __</a:t>
            </a:r>
            <a:r>
              <a:rPr lang="en-US" altLang="ko-KR" sz="2400" dirty="0" err="1"/>
              <a:t>getitem</a:t>
            </a:r>
            <a:r>
              <a:rPr lang="en-US" altLang="ko-KR" sz="2400" dirty="0"/>
              <a:t>__</a:t>
            </a:r>
          </a:p>
          <a:p>
            <a:pPr marL="514350" lvl="1" indent="-228600" fontAlgn="base">
              <a:buFont typeface="Arial" panose="020B0604020202020204" pitchFamily="34" charset="0"/>
              <a:buChar char="•"/>
            </a:pPr>
            <a:r>
              <a:rPr lang="en-US" altLang="ko-KR" sz="2400" dirty="0"/>
              <a:t>def __</a:t>
            </a:r>
            <a:r>
              <a:rPr lang="en-US" altLang="ko-KR" sz="2400" dirty="0" err="1"/>
              <a:t>len</a:t>
            </a:r>
            <a:r>
              <a:rPr lang="en-US" altLang="ko-KR" sz="2400" dirty="0"/>
              <a:t>__</a:t>
            </a:r>
          </a:p>
        </p:txBody>
      </p:sp>
      <p:pic>
        <p:nvPicPr>
          <p:cNvPr id="7" name="Picture 6" descr="Text&#10;&#10;Description automatically generated">
            <a:extLst>
              <a:ext uri="{FF2B5EF4-FFF2-40B4-BE49-F238E27FC236}">
                <a16:creationId xmlns:a16="http://schemas.microsoft.com/office/drawing/2014/main" id="{187E3978-B96E-161B-DC39-1FB46E111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976438"/>
            <a:ext cx="3939532" cy="4044869"/>
          </a:xfrm>
          <a:prstGeom prst="rect">
            <a:avLst/>
          </a:prstGeom>
        </p:spPr>
      </p:pic>
    </p:spTree>
    <p:extLst>
      <p:ext uri="{BB962C8B-B14F-4D97-AF65-F5344CB8AC3E}">
        <p14:creationId xmlns:p14="http://schemas.microsoft.com/office/powerpoint/2010/main" val="2832517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a:t>
            </a:r>
            <a:r>
              <a:rPr lang="ko-KR" altLang="en-US"/>
              <a:t>학습 절차</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8DA18DDF-CC82-7E48-95AB-F2524AFDC2E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35</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1938992"/>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err="1"/>
              <a:t>DataLoader</a:t>
            </a:r>
            <a:endParaRPr lang="en-US" altLang="ko-KR" sz="2400" dirty="0"/>
          </a:p>
          <a:p>
            <a:pPr marL="514350" lvl="1" indent="-228600" fontAlgn="base">
              <a:buFont typeface="Arial" panose="020B0604020202020204" pitchFamily="34" charset="0"/>
              <a:buChar char="•"/>
            </a:pPr>
            <a:r>
              <a:rPr lang="en-US" altLang="ko-KR" sz="2400" dirty="0"/>
              <a:t>Dataset</a:t>
            </a:r>
            <a:r>
              <a:rPr lang="ko-KR" altLang="en-US" sz="2400" dirty="0"/>
              <a:t>을 딥러닝 모델 학습에 편한 형태로 제공하기 위해 객체로 감쌈</a:t>
            </a:r>
            <a:endParaRPr lang="en-US" altLang="ko-KR" sz="2400" dirty="0"/>
          </a:p>
          <a:p>
            <a:pPr marL="514350" lvl="1" indent="-228600" fontAlgn="base">
              <a:buFont typeface="Arial" panose="020B0604020202020204" pitchFamily="34" charset="0"/>
              <a:buChar char="•"/>
            </a:pPr>
            <a:r>
              <a:rPr lang="en-US" altLang="ko-KR" sz="2400" dirty="0"/>
              <a:t>Batch size, shuffle </a:t>
            </a:r>
          </a:p>
          <a:p>
            <a:pPr marL="514350" lvl="1" indent="-228600" fontAlgn="base">
              <a:buFont typeface="Arial" panose="020B0604020202020204" pitchFamily="34" charset="0"/>
              <a:buChar char="•"/>
            </a:pPr>
            <a:endParaRPr lang="en-US" altLang="ko-KR" sz="2400" dirty="0"/>
          </a:p>
          <a:p>
            <a:pPr marL="514350" lvl="1" indent="-228600" fontAlgn="base">
              <a:buFont typeface="Arial" panose="020B0604020202020204" pitchFamily="34" charset="0"/>
              <a:buChar char="•"/>
            </a:pPr>
            <a:r>
              <a:rPr lang="ko-KR" altLang="en-US" sz="2400" dirty="0"/>
              <a:t>일반적으로 데이터셋은 </a:t>
            </a:r>
            <a:r>
              <a:rPr lang="en-US" altLang="ko-KR" sz="2400" dirty="0"/>
              <a:t>trainset: </a:t>
            </a:r>
            <a:r>
              <a:rPr lang="en-US" altLang="ko-KR" sz="2400" dirty="0" err="1"/>
              <a:t>testset</a:t>
            </a:r>
            <a:r>
              <a:rPr lang="en-US" altLang="ko-KR" sz="2400" dirty="0"/>
              <a:t> = 80:20 </a:t>
            </a:r>
            <a:r>
              <a:rPr lang="ko-KR" altLang="en-US" sz="2400" dirty="0" err="1"/>
              <a:t>으로</a:t>
            </a:r>
            <a:r>
              <a:rPr lang="ko-KR" altLang="en-US" sz="2400" dirty="0"/>
              <a:t> 이용</a:t>
            </a:r>
            <a:endParaRPr lang="en-US" altLang="ko-KR" sz="2400" dirty="0"/>
          </a:p>
        </p:txBody>
      </p:sp>
      <p:pic>
        <p:nvPicPr>
          <p:cNvPr id="8" name="Picture 7" descr="Text&#10;&#10;Description automatically generated">
            <a:extLst>
              <a:ext uri="{FF2B5EF4-FFF2-40B4-BE49-F238E27FC236}">
                <a16:creationId xmlns:a16="http://schemas.microsoft.com/office/drawing/2014/main" id="{18AE8779-4DE1-2D4B-62B9-8A7CEA9F9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4216495"/>
            <a:ext cx="7772400" cy="1767452"/>
          </a:xfrm>
          <a:prstGeom prst="rect">
            <a:avLst/>
          </a:prstGeom>
        </p:spPr>
      </p:pic>
    </p:spTree>
    <p:extLst>
      <p:ext uri="{BB962C8B-B14F-4D97-AF65-F5344CB8AC3E}">
        <p14:creationId xmlns:p14="http://schemas.microsoft.com/office/powerpoint/2010/main" val="1503150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a:t>
            </a:r>
            <a:r>
              <a:rPr lang="ko-KR" altLang="en-US"/>
              <a:t>학습 절차</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3DEBEA64-322D-E340-A590-5D86DAC3ED56}"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36</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3046988"/>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a:t>Load Model</a:t>
            </a:r>
          </a:p>
          <a:p>
            <a:pPr marL="514350" lvl="1" indent="-228600" fontAlgn="base">
              <a:buFont typeface="Arial" panose="020B0604020202020204" pitchFamily="34" charset="0"/>
              <a:buChar char="•"/>
            </a:pPr>
            <a:r>
              <a:rPr lang="ko-KR" altLang="en-US" sz="2400" dirty="0"/>
              <a:t>데이터셋의 입력</a:t>
            </a:r>
            <a:r>
              <a:rPr lang="en-US" altLang="ko-KR" sz="2400" dirty="0"/>
              <a:t>/</a:t>
            </a:r>
            <a:r>
              <a:rPr lang="ko-KR" altLang="en-US" sz="2400" dirty="0"/>
              <a:t>출력 형태에 맞게 모델 생성</a:t>
            </a:r>
            <a:endParaRPr lang="en-US" altLang="ko-KR" sz="2400" dirty="0"/>
          </a:p>
          <a:p>
            <a:pPr marL="514350" lvl="1" indent="-228600" fontAlgn="base">
              <a:buFont typeface="Arial" panose="020B0604020202020204" pitchFamily="34" charset="0"/>
              <a:buChar char="•"/>
            </a:pPr>
            <a:endParaRPr lang="en-US" altLang="ko-KR" sz="2400" dirty="0"/>
          </a:p>
          <a:p>
            <a:pPr marL="514350" lvl="1" indent="-228600" fontAlgn="base">
              <a:buFont typeface="Arial" panose="020B0604020202020204" pitchFamily="34" charset="0"/>
              <a:buChar char="•"/>
            </a:pPr>
            <a:r>
              <a:rPr lang="en-US" altLang="ko-KR" sz="2400" dirty="0" err="1"/>
              <a:t>torch.nn.Module</a:t>
            </a:r>
            <a:r>
              <a:rPr lang="en-US" altLang="ko-KR" sz="2400" dirty="0"/>
              <a:t> </a:t>
            </a:r>
            <a:r>
              <a:rPr lang="ko-KR" altLang="en-US" sz="2400" dirty="0"/>
              <a:t>상속</a:t>
            </a:r>
            <a:endParaRPr lang="en-US" altLang="ko-KR" sz="2400" dirty="0"/>
          </a:p>
          <a:p>
            <a:pPr marL="514350" lvl="1" indent="-228600" fontAlgn="base">
              <a:buFont typeface="Arial" panose="020B0604020202020204" pitchFamily="34" charset="0"/>
              <a:buChar char="•"/>
            </a:pPr>
            <a:r>
              <a:rPr lang="en-US" altLang="ko-KR" sz="2400" dirty="0"/>
              <a:t>def</a:t>
            </a:r>
            <a:r>
              <a:rPr lang="ko-KR" altLang="en-US" sz="2400" dirty="0"/>
              <a:t> </a:t>
            </a:r>
            <a:r>
              <a:rPr lang="en-US" altLang="ko-KR" sz="2400" dirty="0"/>
              <a:t>__</a:t>
            </a:r>
            <a:r>
              <a:rPr lang="en-US" altLang="ko-KR" sz="2400" dirty="0" err="1"/>
              <a:t>init</a:t>
            </a:r>
            <a:r>
              <a:rPr lang="en-US" altLang="ko-KR" sz="2400" dirty="0"/>
              <a:t>__(self): </a:t>
            </a:r>
          </a:p>
          <a:p>
            <a:pPr marL="971550" lvl="2" indent="-228600" fontAlgn="base">
              <a:buFont typeface="Arial" panose="020B0604020202020204" pitchFamily="34" charset="0"/>
              <a:buChar char="•"/>
            </a:pPr>
            <a:r>
              <a:rPr lang="ko-KR" altLang="en-US" sz="2400" dirty="0"/>
              <a:t>네트워크 레이어 등 각종 변수 선언</a:t>
            </a:r>
            <a:endParaRPr lang="en-US" altLang="ko-KR" sz="2400" dirty="0"/>
          </a:p>
          <a:p>
            <a:pPr marL="514350" lvl="1" indent="-228600" fontAlgn="base">
              <a:buFont typeface="Arial" panose="020B0604020202020204" pitchFamily="34" charset="0"/>
              <a:buChar char="•"/>
            </a:pPr>
            <a:r>
              <a:rPr lang="en-US" altLang="ko-KR" sz="2400" dirty="0"/>
              <a:t>def forward(self, x):</a:t>
            </a:r>
          </a:p>
          <a:p>
            <a:pPr marL="971550" lvl="2" indent="-228600" fontAlgn="base">
              <a:buFont typeface="Arial" panose="020B0604020202020204" pitchFamily="34" charset="0"/>
              <a:buChar char="•"/>
            </a:pPr>
            <a:r>
              <a:rPr lang="ko-KR" altLang="en-US" sz="2400" dirty="0"/>
              <a:t>네트워크 레이어 연결</a:t>
            </a:r>
            <a:endParaRPr lang="en-US" altLang="ko-KR" sz="2400" dirty="0"/>
          </a:p>
        </p:txBody>
      </p:sp>
      <p:pic>
        <p:nvPicPr>
          <p:cNvPr id="7" name="Picture 6" descr="Text&#10;&#10;Description automatically generated">
            <a:extLst>
              <a:ext uri="{FF2B5EF4-FFF2-40B4-BE49-F238E27FC236}">
                <a16:creationId xmlns:a16="http://schemas.microsoft.com/office/drawing/2014/main" id="{E2B8BD5A-B4D0-7A48-ABB7-E457A84C7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829" y="2633285"/>
            <a:ext cx="5219700" cy="3568700"/>
          </a:xfrm>
          <a:prstGeom prst="rect">
            <a:avLst/>
          </a:prstGeom>
        </p:spPr>
      </p:pic>
    </p:spTree>
    <p:extLst>
      <p:ext uri="{BB962C8B-B14F-4D97-AF65-F5344CB8AC3E}">
        <p14:creationId xmlns:p14="http://schemas.microsoft.com/office/powerpoint/2010/main" val="77629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a:t>
            </a:r>
            <a:r>
              <a:rPr lang="ko-KR" altLang="en-US"/>
              <a:t>학습 절차</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18D9A27E-9DDE-E741-A78E-117D94F8A86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37</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1569660"/>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a:t>Learning Schedule Setting</a:t>
            </a:r>
          </a:p>
          <a:p>
            <a:pPr marL="514350" lvl="1" indent="-228600" fontAlgn="base">
              <a:buFont typeface="Arial" panose="020B0604020202020204" pitchFamily="34" charset="0"/>
              <a:buChar char="•"/>
            </a:pPr>
            <a:r>
              <a:rPr lang="ko-KR" altLang="en-US" sz="2400"/>
              <a:t>모델의 </a:t>
            </a:r>
            <a:r>
              <a:rPr lang="en-US" altLang="ko-KR" sz="2400"/>
              <a:t>optimizer/ lr </a:t>
            </a:r>
            <a:r>
              <a:rPr lang="ko-KR" altLang="en-US" sz="2400"/>
              <a:t>등 다양한 정보 세팅</a:t>
            </a:r>
            <a:endParaRPr lang="en-US" altLang="ko-KR" sz="2400"/>
          </a:p>
          <a:p>
            <a:pPr marL="514350" lvl="1" indent="-228600" fontAlgn="base">
              <a:buFont typeface="Arial" panose="020B0604020202020204" pitchFamily="34" charset="0"/>
              <a:buChar char="•"/>
            </a:pPr>
            <a:endParaRPr lang="en-US" altLang="ko-KR" sz="2400"/>
          </a:p>
          <a:p>
            <a:pPr marL="514350" lvl="1" indent="-228600" fontAlgn="base">
              <a:buFont typeface="Arial" panose="020B0604020202020204" pitchFamily="34" charset="0"/>
              <a:buChar char="•"/>
            </a:pPr>
            <a:endParaRPr lang="en-US" altLang="ko-KR" sz="2400" dirty="0"/>
          </a:p>
        </p:txBody>
      </p:sp>
      <p:pic>
        <p:nvPicPr>
          <p:cNvPr id="8" name="Picture 7">
            <a:extLst>
              <a:ext uri="{FF2B5EF4-FFF2-40B4-BE49-F238E27FC236}">
                <a16:creationId xmlns:a16="http://schemas.microsoft.com/office/drawing/2014/main" id="{6A032236-7B23-AEAA-54ED-87387E105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590" y="2944837"/>
            <a:ext cx="7772400" cy="2610486"/>
          </a:xfrm>
          <a:prstGeom prst="rect">
            <a:avLst/>
          </a:prstGeom>
        </p:spPr>
      </p:pic>
    </p:spTree>
    <p:extLst>
      <p:ext uri="{BB962C8B-B14F-4D97-AF65-F5344CB8AC3E}">
        <p14:creationId xmlns:p14="http://schemas.microsoft.com/office/powerpoint/2010/main" val="3555525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a:t>Deep Learning </a:t>
            </a:r>
            <a:r>
              <a:rPr lang="ko-KR" altLang="en-US"/>
              <a:t>학습 절차</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08F7CBAC-43B6-2847-92E9-980EE8F94B93}"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38</a:t>
            </a:fld>
            <a:endParaRPr lang="ko-KR" altLang="en-US"/>
          </a:p>
        </p:txBody>
      </p:sp>
      <p:sp>
        <p:nvSpPr>
          <p:cNvPr id="10" name="TextBox 9">
            <a:extLst>
              <a:ext uri="{FF2B5EF4-FFF2-40B4-BE49-F238E27FC236}">
                <a16:creationId xmlns:a16="http://schemas.microsoft.com/office/drawing/2014/main" id="{55C22AF3-158F-2824-8D7C-C4EB67FCE132}"/>
              </a:ext>
            </a:extLst>
          </p:cNvPr>
          <p:cNvSpPr txBox="1"/>
          <p:nvPr/>
        </p:nvSpPr>
        <p:spPr>
          <a:xfrm>
            <a:off x="838200" y="1746488"/>
            <a:ext cx="10515600" cy="1200329"/>
          </a:xfrm>
          <a:prstGeom prst="rect">
            <a:avLst/>
          </a:prstGeom>
          <a:noFill/>
        </p:spPr>
        <p:txBody>
          <a:bodyPr wrap="square">
            <a:spAutoFit/>
          </a:bodyPr>
          <a:lstStyle/>
          <a:p>
            <a:pPr marL="57150" indent="-228600" fontAlgn="base">
              <a:spcBef>
                <a:spcPts val="0"/>
              </a:spcBef>
              <a:spcAft>
                <a:spcPts val="0"/>
              </a:spcAft>
              <a:buFont typeface="Arial" panose="020B0604020202020204" pitchFamily="34" charset="0"/>
              <a:buChar char="•"/>
            </a:pPr>
            <a:r>
              <a:rPr lang="en-US" altLang="ko-KR" sz="2400" dirty="0"/>
              <a:t>Train &amp; evaluate</a:t>
            </a:r>
          </a:p>
          <a:p>
            <a:pPr marL="514350" lvl="1" indent="-228600" fontAlgn="base">
              <a:buFont typeface="Arial" panose="020B0604020202020204" pitchFamily="34" charset="0"/>
              <a:buChar char="•"/>
            </a:pPr>
            <a:endParaRPr lang="en-US" altLang="ko-KR" sz="2400" dirty="0"/>
          </a:p>
          <a:p>
            <a:pPr marL="514350" lvl="1" indent="-228600" fontAlgn="base">
              <a:buFont typeface="Arial" panose="020B0604020202020204" pitchFamily="34" charset="0"/>
              <a:buChar char="•"/>
            </a:pPr>
            <a:endParaRPr lang="en-US" altLang="ko-KR" sz="2400" dirty="0"/>
          </a:p>
        </p:txBody>
      </p:sp>
      <p:pic>
        <p:nvPicPr>
          <p:cNvPr id="7" name="Picture 6" descr="Text&#10;&#10;Description automatically generated">
            <a:extLst>
              <a:ext uri="{FF2B5EF4-FFF2-40B4-BE49-F238E27FC236}">
                <a16:creationId xmlns:a16="http://schemas.microsoft.com/office/drawing/2014/main" id="{258BC0FC-40B0-D8E5-50FA-88697586C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99524"/>
            <a:ext cx="7772400" cy="3172408"/>
          </a:xfrm>
          <a:prstGeom prst="rect">
            <a:avLst/>
          </a:prstGeom>
        </p:spPr>
      </p:pic>
      <p:pic>
        <p:nvPicPr>
          <p:cNvPr id="16" name="Picture 15" descr="Text&#10;&#10;Description automatically generated">
            <a:extLst>
              <a:ext uri="{FF2B5EF4-FFF2-40B4-BE49-F238E27FC236}">
                <a16:creationId xmlns:a16="http://schemas.microsoft.com/office/drawing/2014/main" id="{AEF3368C-E5FE-07A6-C7EC-58EA67C8E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00" y="3399853"/>
            <a:ext cx="3784600" cy="1143000"/>
          </a:xfrm>
          <a:prstGeom prst="rect">
            <a:avLst/>
          </a:prstGeom>
          <a:ln>
            <a:solidFill>
              <a:schemeClr val="accent4"/>
            </a:solidFill>
          </a:ln>
        </p:spPr>
      </p:pic>
      <p:sp>
        <p:nvSpPr>
          <p:cNvPr id="17" name="Rectangle 16">
            <a:extLst>
              <a:ext uri="{FF2B5EF4-FFF2-40B4-BE49-F238E27FC236}">
                <a16:creationId xmlns:a16="http://schemas.microsoft.com/office/drawing/2014/main" id="{0D3CD79C-C4AD-568C-CA51-02DEE5E66826}"/>
              </a:ext>
            </a:extLst>
          </p:cNvPr>
          <p:cNvSpPr/>
          <p:nvPr/>
        </p:nvSpPr>
        <p:spPr>
          <a:xfrm>
            <a:off x="1562100" y="3289300"/>
            <a:ext cx="3314700" cy="17907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cxnSp>
        <p:nvCxnSpPr>
          <p:cNvPr id="19" name="Straight Arrow Connector 18">
            <a:extLst>
              <a:ext uri="{FF2B5EF4-FFF2-40B4-BE49-F238E27FC236}">
                <a16:creationId xmlns:a16="http://schemas.microsoft.com/office/drawing/2014/main" id="{C9E1C79E-B17E-BD76-BBC2-DFE3AABDE683}"/>
              </a:ext>
            </a:extLst>
          </p:cNvPr>
          <p:cNvCxnSpPr/>
          <p:nvPr/>
        </p:nvCxnSpPr>
        <p:spPr>
          <a:xfrm>
            <a:off x="4876800" y="3873500"/>
            <a:ext cx="1384300"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80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232E0EE3-FD9D-C944-A1C7-4224E5C3E9B5}"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39</a:t>
            </a:fld>
            <a:endParaRPr lang="ko-KR" altLang="en-US"/>
          </a:p>
        </p:txBody>
      </p:sp>
      <p:pic>
        <p:nvPicPr>
          <p:cNvPr id="10242" name="Picture 2">
            <a:extLst>
              <a:ext uri="{FF2B5EF4-FFF2-40B4-BE49-F238E27FC236}">
                <a16:creationId xmlns:a16="http://schemas.microsoft.com/office/drawing/2014/main" id="{02B8FCE5-8489-6945-01B3-2901A06D5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050" y="1917700"/>
            <a:ext cx="10201615" cy="343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6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en-US" altLang="ko-KR" dirty="0"/>
              <a:t>AL vs ML vs DL</a:t>
            </a:r>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ADCF05A8-B3FB-0E49-AEA6-6037C29A3F3F}"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4</a:t>
            </a:fld>
            <a:endParaRPr lang="ko-KR" altLang="en-US"/>
          </a:p>
        </p:txBody>
      </p:sp>
      <p:pic>
        <p:nvPicPr>
          <p:cNvPr id="1026" name="Picture 2">
            <a:extLst>
              <a:ext uri="{FF2B5EF4-FFF2-40B4-BE49-F238E27FC236}">
                <a16:creationId xmlns:a16="http://schemas.microsoft.com/office/drawing/2014/main" id="{EDF53F79-9A2B-5AC4-619B-F826C7B43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8"/>
            <a:ext cx="10460016" cy="439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414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5F11A955-17F3-2446-8982-CB411D633EB5}"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40</a:t>
            </a:fld>
            <a:endParaRPr lang="ko-KR" altLang="en-US"/>
          </a:p>
        </p:txBody>
      </p:sp>
      <p:pic>
        <p:nvPicPr>
          <p:cNvPr id="13" name="그림 12">
            <a:extLst>
              <a:ext uri="{FF2B5EF4-FFF2-40B4-BE49-F238E27FC236}">
                <a16:creationId xmlns:a16="http://schemas.microsoft.com/office/drawing/2014/main" id="{3E96C5A3-49DD-F18C-8289-246CA58D94F3}"/>
              </a:ext>
            </a:extLst>
          </p:cNvPr>
          <p:cNvPicPr>
            <a:picLocks noChangeAspect="1"/>
          </p:cNvPicPr>
          <p:nvPr/>
        </p:nvPicPr>
        <p:blipFill>
          <a:blip r:embed="rId2"/>
          <a:stretch>
            <a:fillRect/>
          </a:stretch>
        </p:blipFill>
        <p:spPr>
          <a:xfrm>
            <a:off x="6523986" y="1840991"/>
            <a:ext cx="4829814" cy="3550427"/>
          </a:xfrm>
          <a:prstGeom prst="rect">
            <a:avLst/>
          </a:prstGeom>
        </p:spPr>
      </p:pic>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err="1"/>
              <a:t>Lenet</a:t>
            </a:r>
            <a:r>
              <a:rPr lang="en-US" altLang="ko-KR" sz="2400" dirty="0"/>
              <a:t> style -&gt; VGG style</a:t>
            </a:r>
          </a:p>
          <a:p>
            <a:pPr lvl="1" fontAlgn="base">
              <a:lnSpc>
                <a:spcPct val="100000"/>
              </a:lnSpc>
              <a:spcBef>
                <a:spcPts val="0"/>
              </a:spcBef>
            </a:pPr>
            <a:r>
              <a:rPr lang="en-US" altLang="ko-KR" sz="2000" dirty="0"/>
              <a:t>LENET</a:t>
            </a:r>
            <a:r>
              <a:rPr lang="ko-KR" altLang="en-US" sz="2000" dirty="0"/>
              <a:t>은 </a:t>
            </a:r>
            <a:r>
              <a:rPr lang="en-US" altLang="ko-KR" sz="2000" dirty="0"/>
              <a:t>7x7 filter</a:t>
            </a:r>
            <a:r>
              <a:rPr lang="ko-KR" altLang="en-US" sz="2000" dirty="0"/>
              <a:t>를 사용</a:t>
            </a:r>
            <a:br>
              <a:rPr lang="en-US" altLang="ko-KR" sz="2000" dirty="0"/>
            </a:br>
            <a:r>
              <a:rPr lang="en-US" altLang="ko-KR" sz="2000" dirty="0">
                <a:sym typeface="Wingdings" panose="05000000000000000000" pitchFamily="2" charset="2"/>
              </a:rPr>
              <a:t> </a:t>
            </a:r>
            <a:r>
              <a:rPr lang="ko-KR" altLang="en-US" sz="2000" dirty="0">
                <a:sym typeface="Wingdings" panose="05000000000000000000" pitchFamily="2" charset="2"/>
              </a:rPr>
              <a:t>많은 파라미터를 사용</a:t>
            </a: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VGG </a:t>
            </a:r>
            <a:r>
              <a:rPr lang="ko-KR" altLang="en-US" sz="2000" dirty="0">
                <a:sym typeface="Wingdings" panose="05000000000000000000" pitchFamily="2" charset="2"/>
              </a:rPr>
              <a:t>는 </a:t>
            </a:r>
            <a:r>
              <a:rPr lang="en-US" altLang="ko-KR" sz="2000" dirty="0">
                <a:sym typeface="Wingdings" panose="05000000000000000000" pitchFamily="2" charset="2"/>
              </a:rPr>
              <a:t>7x7</a:t>
            </a:r>
            <a:r>
              <a:rPr lang="ko-KR" altLang="en-US" sz="2000" dirty="0">
                <a:sym typeface="Wingdings" panose="05000000000000000000" pitchFamily="2" charset="2"/>
              </a:rPr>
              <a:t>대신 </a:t>
            </a:r>
            <a:r>
              <a:rPr lang="en-US" altLang="ko-KR" sz="2000" dirty="0">
                <a:sym typeface="Wingdings" panose="05000000000000000000" pitchFamily="2" charset="2"/>
              </a:rPr>
              <a:t>3x3 </a:t>
            </a:r>
            <a:r>
              <a:rPr lang="ko-KR" altLang="en-US" sz="2000" dirty="0">
                <a:sym typeface="Wingdings" panose="05000000000000000000" pitchFamily="2" charset="2"/>
              </a:rPr>
              <a:t>세 번 사용</a:t>
            </a:r>
            <a:br>
              <a:rPr lang="en-US" altLang="ko-KR" sz="2000" dirty="0">
                <a:sym typeface="Wingdings" panose="05000000000000000000" pitchFamily="2" charset="2"/>
              </a:rPr>
            </a:b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7x7</a:t>
            </a:r>
            <a:r>
              <a:rPr lang="ko-KR" altLang="en-US" sz="2000" dirty="0">
                <a:sym typeface="Wingdings" panose="05000000000000000000" pitchFamily="2" charset="2"/>
              </a:rPr>
              <a:t> </a:t>
            </a:r>
            <a:r>
              <a:rPr lang="en-US" altLang="ko-KR" sz="2000" dirty="0">
                <a:sym typeface="Wingdings" panose="05000000000000000000" pitchFamily="2" charset="2"/>
              </a:rPr>
              <a:t>filter</a:t>
            </a:r>
            <a:r>
              <a:rPr lang="ko-KR" altLang="en-US" sz="2000" dirty="0">
                <a:sym typeface="Wingdings" panose="05000000000000000000" pitchFamily="2" charset="2"/>
              </a:rPr>
              <a:t>의 </a:t>
            </a:r>
            <a:r>
              <a:rPr lang="en-US" altLang="ko-KR" sz="2000" dirty="0">
                <a:sym typeface="Wingdings" panose="05000000000000000000" pitchFamily="2" charset="2"/>
              </a:rPr>
              <a:t>49</a:t>
            </a:r>
            <a:r>
              <a:rPr lang="ko-KR" altLang="en-US" sz="2000" dirty="0">
                <a:sym typeface="Wingdings" panose="05000000000000000000" pitchFamily="2" charset="2"/>
              </a:rPr>
              <a:t>개의 파라미터</a:t>
            </a:r>
            <a:br>
              <a:rPr lang="en-US" altLang="ko-KR" sz="2000" dirty="0">
                <a:sym typeface="Wingdings" panose="05000000000000000000" pitchFamily="2" charset="2"/>
              </a:rPr>
            </a:br>
            <a:r>
              <a:rPr lang="en-US" altLang="ko-KR" sz="2000" dirty="0">
                <a:sym typeface="Wingdings" panose="05000000000000000000" pitchFamily="2" charset="2"/>
              </a:rPr>
              <a:t> 3x3 filter</a:t>
            </a:r>
            <a:r>
              <a:rPr lang="ko-KR" altLang="en-US" sz="2000" dirty="0">
                <a:sym typeface="Wingdings" panose="05000000000000000000" pitchFamily="2" charset="2"/>
              </a:rPr>
              <a:t> </a:t>
            </a:r>
            <a:r>
              <a:rPr lang="en-US" altLang="ko-KR" sz="2000" dirty="0">
                <a:sym typeface="Wingdings" panose="05000000000000000000" pitchFamily="2" charset="2"/>
              </a:rPr>
              <a:t>3</a:t>
            </a:r>
            <a:r>
              <a:rPr lang="ko-KR" altLang="en-US" sz="2000" dirty="0">
                <a:sym typeface="Wingdings" panose="05000000000000000000" pitchFamily="2" charset="2"/>
              </a:rPr>
              <a:t>개는 </a:t>
            </a:r>
            <a:r>
              <a:rPr lang="en-US" altLang="ko-KR" sz="2000" dirty="0">
                <a:sym typeface="Wingdings" panose="05000000000000000000" pitchFamily="2" charset="2"/>
              </a:rPr>
              <a:t>9x3</a:t>
            </a:r>
            <a:r>
              <a:rPr lang="ko-KR" altLang="en-US" sz="2000" dirty="0">
                <a:sym typeface="Wingdings" panose="05000000000000000000" pitchFamily="2" charset="2"/>
              </a:rPr>
              <a:t>개의 파라미터</a:t>
            </a:r>
            <a:br>
              <a:rPr lang="en-US" altLang="ko-KR" sz="2000" dirty="0">
                <a:sym typeface="Wingdings" panose="05000000000000000000" pitchFamily="2" charset="2"/>
              </a:rPr>
            </a:br>
            <a:br>
              <a:rPr lang="en-US" altLang="ko-KR" sz="2000" dirty="0">
                <a:sym typeface="Wingdings" panose="05000000000000000000" pitchFamily="2" charset="2"/>
              </a:rPr>
            </a:br>
            <a:r>
              <a:rPr lang="en-US" altLang="ko-KR" sz="2000" dirty="0">
                <a:sym typeface="Wingdings" panose="05000000000000000000" pitchFamily="2" charset="2"/>
              </a:rPr>
              <a:t>49  27 </a:t>
            </a:r>
            <a:r>
              <a:rPr lang="ko-KR" altLang="en-US" sz="2000" dirty="0">
                <a:sym typeface="Wingdings" panose="05000000000000000000" pitchFamily="2" charset="2"/>
              </a:rPr>
              <a:t>개로 획기적으로 파라미터 개선</a:t>
            </a:r>
            <a:endParaRPr lang="ko-KR" altLang="en-US" sz="2000" dirty="0"/>
          </a:p>
        </p:txBody>
      </p:sp>
    </p:spTree>
    <p:extLst>
      <p:ext uri="{BB962C8B-B14F-4D97-AF65-F5344CB8AC3E}">
        <p14:creationId xmlns:p14="http://schemas.microsoft.com/office/powerpoint/2010/main" val="3677636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2F9EB776-9E28-BE43-AED3-BF7AF5E2EF1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41</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err="1"/>
              <a:t>Lenet</a:t>
            </a:r>
            <a:r>
              <a:rPr lang="en-US" altLang="ko-KR" sz="2400" dirty="0"/>
              <a:t> style -&gt; VGG style</a:t>
            </a:r>
          </a:p>
        </p:txBody>
      </p:sp>
      <p:pic>
        <p:nvPicPr>
          <p:cNvPr id="11" name="Picture 10" descr="Text&#10;&#10;Description automatically generated">
            <a:extLst>
              <a:ext uri="{FF2B5EF4-FFF2-40B4-BE49-F238E27FC236}">
                <a16:creationId xmlns:a16="http://schemas.microsoft.com/office/drawing/2014/main" id="{6AF38FA1-80B1-94A4-CCFC-DE0FECE01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01" y="2234408"/>
            <a:ext cx="5033299" cy="4001292"/>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1251409B-DE84-FB24-FD3E-797E419A9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12362"/>
            <a:ext cx="4718050" cy="4123338"/>
          </a:xfrm>
          <a:prstGeom prst="rect">
            <a:avLst/>
          </a:prstGeom>
        </p:spPr>
      </p:pic>
    </p:spTree>
    <p:extLst>
      <p:ext uri="{BB962C8B-B14F-4D97-AF65-F5344CB8AC3E}">
        <p14:creationId xmlns:p14="http://schemas.microsoft.com/office/powerpoint/2010/main" val="945815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E386929A-8552-7749-BF9E-38FC146ABB66}"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42</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VGG style -&gt; Resnet</a:t>
            </a:r>
            <a:r>
              <a:rPr lang="ko-KR" altLang="en-US" sz="2400" dirty="0"/>
              <a:t> </a:t>
            </a:r>
            <a:r>
              <a:rPr lang="en-US" altLang="ko-KR" sz="2400" dirty="0"/>
              <a:t>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VGG Style</a:t>
            </a:r>
            <a:r>
              <a:rPr lang="ko-KR" altLang="en-US" sz="2000" dirty="0">
                <a:sym typeface="Wingdings" panose="05000000000000000000" pitchFamily="2" charset="2"/>
              </a:rPr>
              <a:t>은 </a:t>
            </a:r>
            <a:r>
              <a:rPr lang="en-US" altLang="ko-KR" sz="2000" dirty="0">
                <a:sym typeface="Wingdings" panose="05000000000000000000" pitchFamily="2" charset="2"/>
              </a:rPr>
              <a:t>Deep </a:t>
            </a:r>
            <a:r>
              <a:rPr lang="ko-KR" altLang="en-US" sz="2000" dirty="0">
                <a:sym typeface="Wingdings" panose="05000000000000000000" pitchFamily="2" charset="2"/>
              </a:rPr>
              <a:t>하게 쌓을 수록</a:t>
            </a:r>
            <a:br>
              <a:rPr lang="en-US" altLang="ko-KR" sz="2000" dirty="0">
                <a:sym typeface="Wingdings" panose="05000000000000000000" pitchFamily="2" charset="2"/>
              </a:rPr>
            </a:br>
            <a:r>
              <a:rPr lang="ko-KR" altLang="en-US" sz="2000" dirty="0">
                <a:sym typeface="Wingdings" panose="05000000000000000000" pitchFamily="2" charset="2"/>
              </a:rPr>
              <a:t>학습이 안되는 문제를 갖고 있음</a:t>
            </a:r>
            <a:br>
              <a:rPr lang="en-US" altLang="ko-KR" sz="2000" dirty="0">
                <a:sym typeface="Wingdings" panose="05000000000000000000" pitchFamily="2" charset="2"/>
              </a:rPr>
            </a:br>
            <a:endParaRPr lang="en-US" altLang="ko-KR" sz="20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Conv </a:t>
            </a:r>
            <a:r>
              <a:rPr lang="ko-KR" altLang="en-US" sz="2000" dirty="0">
                <a:sym typeface="Wingdings" panose="05000000000000000000" pitchFamily="2" charset="2"/>
              </a:rPr>
              <a:t>연산 전의 </a:t>
            </a:r>
            <a:r>
              <a:rPr lang="en-US" altLang="ko-KR" sz="2000" dirty="0">
                <a:sym typeface="Wingdings" panose="05000000000000000000" pitchFamily="2" charset="2"/>
              </a:rPr>
              <a:t>Feature</a:t>
            </a:r>
            <a:r>
              <a:rPr lang="ko-KR" altLang="en-US" sz="2000" dirty="0">
                <a:sym typeface="Wingdings" panose="05000000000000000000" pitchFamily="2" charset="2"/>
              </a:rPr>
              <a:t>를</a:t>
            </a:r>
            <a:r>
              <a:rPr lang="en-US" altLang="ko-KR" sz="2000" dirty="0">
                <a:sym typeface="Wingdings" panose="05000000000000000000" pitchFamily="2" charset="2"/>
              </a:rPr>
              <a:t> </a:t>
            </a:r>
            <a:r>
              <a:rPr lang="ko-KR" altLang="en-US" sz="2000" dirty="0">
                <a:sym typeface="Wingdings" panose="05000000000000000000" pitchFamily="2" charset="2"/>
              </a:rPr>
              <a:t>유지 함으로써  </a:t>
            </a:r>
            <a:r>
              <a:rPr lang="en-US" altLang="ko-KR" sz="2000" dirty="0">
                <a:sym typeface="Wingdings" panose="05000000000000000000" pitchFamily="2" charset="2"/>
              </a:rPr>
              <a:t>Conv</a:t>
            </a:r>
            <a:r>
              <a:rPr lang="ko-KR" altLang="en-US" sz="2000" dirty="0">
                <a:sym typeface="Wingdings" panose="05000000000000000000" pitchFamily="2" charset="2"/>
              </a:rPr>
              <a:t>연산을 통해 </a:t>
            </a:r>
            <a:br>
              <a:rPr lang="en-US" altLang="ko-KR" sz="2000" dirty="0">
                <a:sym typeface="Wingdings" panose="05000000000000000000" pitchFamily="2" charset="2"/>
              </a:rPr>
            </a:br>
            <a:r>
              <a:rPr lang="ko-KR" altLang="en-US" sz="2000" dirty="0">
                <a:sym typeface="Wingdings" panose="05000000000000000000" pitchFamily="2" charset="2"/>
              </a:rPr>
              <a:t>소실된 데이터를 없애는 특징을 가짐</a:t>
            </a:r>
            <a:br>
              <a:rPr lang="en-US" altLang="ko-KR" sz="2000" dirty="0">
                <a:sym typeface="Wingdings" panose="05000000000000000000" pitchFamily="2" charset="2"/>
              </a:rPr>
            </a:br>
            <a:endParaRPr lang="en-US" altLang="ko-KR" sz="2000" dirty="0">
              <a:sym typeface="Wingdings" panose="05000000000000000000" pitchFamily="2" charset="2"/>
            </a:endParaRPr>
          </a:p>
        </p:txBody>
      </p:sp>
      <p:pic>
        <p:nvPicPr>
          <p:cNvPr id="11266" name="Picture 2" descr="VNU-diagnosis: A novel medical system based on deep learning for diagnosis  of periapical inflammation from X-Rays images - IOS Press">
            <a:extLst>
              <a:ext uri="{FF2B5EF4-FFF2-40B4-BE49-F238E27FC236}">
                <a16:creationId xmlns:a16="http://schemas.microsoft.com/office/drawing/2014/main" id="{65B40469-213E-A8EB-0093-360F6DBB7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856" y="3636961"/>
            <a:ext cx="10299243" cy="248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124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21EC1B5F-0052-5A49-BD50-149C5D2071F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43</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VGG style -&gt; Resnet</a:t>
            </a:r>
            <a:r>
              <a:rPr lang="ko-KR" altLang="en-US" sz="2400" dirty="0"/>
              <a:t> </a:t>
            </a:r>
            <a:r>
              <a:rPr lang="en-US" altLang="ko-KR" sz="2400" dirty="0"/>
              <a:t>Style</a:t>
            </a:r>
            <a:endParaRPr lang="en-US" altLang="ko-KR" sz="2000" dirty="0">
              <a:sym typeface="Wingdings" panose="05000000000000000000" pitchFamily="2" charset="2"/>
            </a:endParaRPr>
          </a:p>
        </p:txBody>
      </p:sp>
      <p:pic>
        <p:nvPicPr>
          <p:cNvPr id="7" name="Picture 6" descr="Text&#10;&#10;Description automatically generated">
            <a:extLst>
              <a:ext uri="{FF2B5EF4-FFF2-40B4-BE49-F238E27FC236}">
                <a16:creationId xmlns:a16="http://schemas.microsoft.com/office/drawing/2014/main" id="{1F4F8E4C-DC08-BDB7-C33C-B1A36B581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334" y="2176436"/>
            <a:ext cx="7086290" cy="3908054"/>
          </a:xfrm>
          <a:prstGeom prst="rect">
            <a:avLst/>
          </a:prstGeom>
        </p:spPr>
      </p:pic>
    </p:spTree>
    <p:extLst>
      <p:ext uri="{BB962C8B-B14F-4D97-AF65-F5344CB8AC3E}">
        <p14:creationId xmlns:p14="http://schemas.microsoft.com/office/powerpoint/2010/main" val="1230761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02E51047-72E5-D144-85E2-58E6427A8488}"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44</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Resnet</a:t>
            </a:r>
            <a:r>
              <a:rPr lang="ko-KR" altLang="en-US" sz="2400" dirty="0"/>
              <a:t> </a:t>
            </a:r>
            <a:r>
              <a:rPr lang="en-US" altLang="ko-KR" sz="2400" dirty="0"/>
              <a:t>Style -&gt; MB Conv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Depthwise</a:t>
            </a:r>
            <a:r>
              <a:rPr lang="en-US" altLang="ko-KR" sz="2000" dirty="0">
                <a:sym typeface="Wingdings" panose="05000000000000000000" pitchFamily="2" charset="2"/>
              </a:rPr>
              <a:t> Network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Convolution</a:t>
            </a:r>
            <a:r>
              <a:rPr lang="ko-KR" altLang="en-US" sz="1600" dirty="0">
                <a:sym typeface="Wingdings" panose="05000000000000000000" pitchFamily="2" charset="2"/>
              </a:rPr>
              <a:t>이 모든 채널의 정보를 이용하는 점 때문에</a:t>
            </a:r>
            <a:br>
              <a:rPr lang="en-US" altLang="ko-KR" sz="1600" dirty="0">
                <a:sym typeface="Wingdings" panose="05000000000000000000" pitchFamily="2" charset="2"/>
              </a:rPr>
            </a:br>
            <a:r>
              <a:rPr lang="en-US" altLang="ko-KR" sz="1600" dirty="0">
                <a:sym typeface="Wingdings" panose="05000000000000000000" pitchFamily="2" charset="2"/>
              </a:rPr>
              <a:t>Spatial</a:t>
            </a:r>
            <a:r>
              <a:rPr lang="ko-KR" altLang="en-US" sz="1600" dirty="0">
                <a:sym typeface="Wingdings" panose="05000000000000000000" pitchFamily="2" charset="2"/>
              </a:rPr>
              <a:t>한 정보를  취득하지 못하는 문제를 해결하기 위해 적용</a:t>
            </a:r>
            <a:endParaRPr lang="en-US" altLang="ko-KR" sz="1600" dirty="0">
              <a:sym typeface="Wingdings" panose="05000000000000000000" pitchFamily="2" charset="2"/>
            </a:endParaRPr>
          </a:p>
          <a:p>
            <a:pPr lvl="1" fontAlgn="base">
              <a:lnSpc>
                <a:spcPct val="100000"/>
              </a:lnSpc>
              <a:spcBef>
                <a:spcPts val="0"/>
              </a:spcBef>
            </a:pPr>
            <a:r>
              <a:rPr lang="en-US" altLang="ko-KR" sz="2000" dirty="0">
                <a:sym typeface="Wingdings" panose="05000000000000000000" pitchFamily="2" charset="2"/>
              </a:rPr>
              <a:t>SE(Squeeze &amp; Excitation) Network</a:t>
            </a:r>
            <a:r>
              <a:rPr lang="ko-KR" altLang="en-US" sz="2000" dirty="0">
                <a:sym typeface="Wingdings" panose="05000000000000000000" pitchFamily="2" charset="2"/>
              </a:rPr>
              <a:t>를 이용</a:t>
            </a:r>
            <a:endParaRPr lang="en-US" altLang="ko-KR" sz="20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Squeeze</a:t>
            </a:r>
          </a:p>
          <a:p>
            <a:pPr lvl="3" fontAlgn="base">
              <a:lnSpc>
                <a:spcPct val="100000"/>
              </a:lnSpc>
              <a:spcBef>
                <a:spcPts val="0"/>
              </a:spcBef>
            </a:pPr>
            <a:r>
              <a:rPr lang="ko-KR" altLang="en-US" sz="1400" dirty="0">
                <a:sym typeface="Wingdings" panose="05000000000000000000" pitchFamily="2" charset="2"/>
              </a:rPr>
              <a:t>전체 </a:t>
            </a:r>
            <a:r>
              <a:rPr lang="en-US" altLang="ko-KR" sz="1400" dirty="0">
                <a:sym typeface="Wingdings" panose="05000000000000000000" pitchFamily="2" charset="2"/>
              </a:rPr>
              <a:t>Filter</a:t>
            </a:r>
            <a:r>
              <a:rPr lang="ko-KR" altLang="en-US" sz="1400" dirty="0">
                <a:sym typeface="Wingdings" panose="05000000000000000000" pitchFamily="2" charset="2"/>
              </a:rPr>
              <a:t>를 대표하는 값을 추출 하는 역할 </a:t>
            </a:r>
            <a:endParaRPr lang="en-US" altLang="ko-KR" sz="1400" dirty="0">
              <a:sym typeface="Wingdings" panose="05000000000000000000" pitchFamily="2" charset="2"/>
            </a:endParaRPr>
          </a:p>
          <a:p>
            <a:pPr lvl="2" fontAlgn="base">
              <a:lnSpc>
                <a:spcPct val="100000"/>
              </a:lnSpc>
              <a:spcBef>
                <a:spcPts val="0"/>
              </a:spcBef>
            </a:pPr>
            <a:r>
              <a:rPr lang="en-US" altLang="ko-KR" sz="1600" dirty="0">
                <a:sym typeface="Wingdings" panose="05000000000000000000" pitchFamily="2" charset="2"/>
              </a:rPr>
              <a:t>Excitation</a:t>
            </a:r>
          </a:p>
          <a:p>
            <a:pPr lvl="3" fontAlgn="base">
              <a:lnSpc>
                <a:spcPct val="100000"/>
              </a:lnSpc>
              <a:spcBef>
                <a:spcPts val="0"/>
              </a:spcBef>
            </a:pPr>
            <a:r>
              <a:rPr lang="en-US" altLang="ko-KR" sz="1400" dirty="0">
                <a:sym typeface="Wingdings" panose="05000000000000000000" pitchFamily="2" charset="2"/>
              </a:rPr>
              <a:t>one-hot activation</a:t>
            </a:r>
            <a:r>
              <a:rPr lang="ko-KR" altLang="en-US" sz="1400" dirty="0">
                <a:sym typeface="Wingdings" panose="05000000000000000000" pitchFamily="2" charset="2"/>
              </a:rPr>
              <a:t>이 아닌 다중 강조</a:t>
            </a:r>
            <a:endParaRPr lang="en-US" altLang="ko-KR" sz="14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14338" name="Picture 2">
            <a:extLst>
              <a:ext uri="{FF2B5EF4-FFF2-40B4-BE49-F238E27FC236}">
                <a16:creationId xmlns:a16="http://schemas.microsoft.com/office/drawing/2014/main" id="{CFF7FCF5-C3B7-BAE4-DE66-659C579E8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12" y="4090997"/>
            <a:ext cx="1652081" cy="1610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2398E2C-2001-F315-C866-E01D6A0D7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281" y="4115374"/>
            <a:ext cx="5687658" cy="15863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About SE layer in Fused-MBConv · Issue #5 · d-li14/efficientnetv2.pytorch ·  GitHub">
            <a:extLst>
              <a:ext uri="{FF2B5EF4-FFF2-40B4-BE49-F238E27FC236}">
                <a16:creationId xmlns:a16="http://schemas.microsoft.com/office/drawing/2014/main" id="{A1AB57D8-9F35-4790-523B-16C82889E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447"/>
          <a:stretch/>
        </p:blipFill>
        <p:spPr bwMode="auto">
          <a:xfrm>
            <a:off x="8778621" y="365125"/>
            <a:ext cx="29622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41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DDF24280-C916-C24D-87B8-AFA53E8CCCC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45</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Resnet</a:t>
            </a:r>
            <a:r>
              <a:rPr lang="ko-KR" altLang="en-US" sz="2400" dirty="0"/>
              <a:t> </a:t>
            </a:r>
            <a:r>
              <a:rPr lang="en-US" altLang="ko-KR" sz="2400" dirty="0"/>
              <a:t>Style -&gt; MB Conv Style</a:t>
            </a:r>
            <a:endParaRPr lang="en-US" altLang="ko-KR" sz="20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3" fontAlgn="base">
              <a:lnSpc>
                <a:spcPct val="100000"/>
              </a:lnSpc>
              <a:spcBef>
                <a:spcPts val="0"/>
              </a:spcBef>
            </a:pPr>
            <a:endParaRPr lang="en-US" altLang="ko-KR" sz="14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9" name="Picture 8" descr="Text&#10;&#10;Description automatically generated">
            <a:extLst>
              <a:ext uri="{FF2B5EF4-FFF2-40B4-BE49-F238E27FC236}">
                <a16:creationId xmlns:a16="http://schemas.microsoft.com/office/drawing/2014/main" id="{EE3D5E73-1C1D-6177-E45A-23555E86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40" y="1840119"/>
            <a:ext cx="5839519" cy="4384050"/>
          </a:xfrm>
          <a:prstGeom prst="rect">
            <a:avLst/>
          </a:prstGeom>
        </p:spPr>
      </p:pic>
      <p:pic>
        <p:nvPicPr>
          <p:cNvPr id="11" name="Picture 10" descr="Text&#10;&#10;Description automatically generated">
            <a:extLst>
              <a:ext uri="{FF2B5EF4-FFF2-40B4-BE49-F238E27FC236}">
                <a16:creationId xmlns:a16="http://schemas.microsoft.com/office/drawing/2014/main" id="{C3CB2CEE-E3FF-87A9-C242-4AE5D846F8AB}"/>
              </a:ext>
            </a:extLst>
          </p:cNvPr>
          <p:cNvPicPr>
            <a:picLocks noChangeAspect="1"/>
          </p:cNvPicPr>
          <p:nvPr/>
        </p:nvPicPr>
        <p:blipFill rotWithShape="1">
          <a:blip r:embed="rId3">
            <a:extLst>
              <a:ext uri="{28A0092B-C50C-407E-A947-70E740481C1C}">
                <a14:useLocalDpi xmlns:a14="http://schemas.microsoft.com/office/drawing/2010/main" val="0"/>
              </a:ext>
            </a:extLst>
          </a:blip>
          <a:srcRect r="18906"/>
          <a:stretch/>
        </p:blipFill>
        <p:spPr>
          <a:xfrm>
            <a:off x="6579818" y="2421335"/>
            <a:ext cx="5209060" cy="3221617"/>
          </a:xfrm>
          <a:prstGeom prst="rect">
            <a:avLst/>
          </a:prstGeom>
        </p:spPr>
      </p:pic>
    </p:spTree>
    <p:extLst>
      <p:ext uri="{BB962C8B-B14F-4D97-AF65-F5344CB8AC3E}">
        <p14:creationId xmlns:p14="http://schemas.microsoft.com/office/powerpoint/2010/main" val="1118832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6E42F3DA-00E1-3F4F-8F9C-E5B8E9DDD241}"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46</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MB Conv Style -&gt; </a:t>
            </a:r>
            <a:r>
              <a:rPr lang="en-US" altLang="ko-KR" sz="2400" dirty="0" err="1"/>
              <a:t>ViT</a:t>
            </a:r>
            <a:r>
              <a:rPr lang="en-US" altLang="ko-KR" sz="2400" dirty="0"/>
              <a:t>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ViT</a:t>
            </a:r>
            <a:r>
              <a:rPr lang="en-US" altLang="ko-KR" sz="2000" dirty="0">
                <a:sym typeface="Wingdings" panose="05000000000000000000" pitchFamily="2" charset="2"/>
              </a:rPr>
              <a:t>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r>
              <a:rPr lang="en-US" altLang="ko-KR" sz="1400" dirty="0">
                <a:sym typeface="Wingdings" panose="05000000000000000000" pitchFamily="2" charset="2"/>
              </a:rPr>
              <a:t>Convolution</a:t>
            </a:r>
            <a:r>
              <a:rPr lang="ko-KR" altLang="en-US" sz="1400" dirty="0">
                <a:sym typeface="Wingdings" panose="05000000000000000000" pitchFamily="2" charset="2"/>
              </a:rPr>
              <a:t>이 </a:t>
            </a:r>
            <a:r>
              <a:rPr lang="en-US" altLang="ko-KR" sz="1400" dirty="0">
                <a:sym typeface="Wingdings" panose="05000000000000000000" pitchFamily="2" charset="2"/>
              </a:rPr>
              <a:t>Local feature</a:t>
            </a:r>
            <a:r>
              <a:rPr lang="ko-KR" altLang="en-US" sz="1400" dirty="0">
                <a:sym typeface="Wingdings" panose="05000000000000000000" pitchFamily="2" charset="2"/>
              </a:rPr>
              <a:t>를 뽑기 때문에</a:t>
            </a:r>
            <a:r>
              <a:rPr lang="en-US" altLang="ko-KR" sz="1400" dirty="0">
                <a:sym typeface="Wingdings" panose="05000000000000000000" pitchFamily="2" charset="2"/>
              </a:rPr>
              <a:t>, </a:t>
            </a:r>
            <a:r>
              <a:rPr lang="ko-KR" altLang="en-US" sz="1400" dirty="0">
                <a:sym typeface="Wingdings" panose="05000000000000000000" pitchFamily="2" charset="2"/>
              </a:rPr>
              <a:t>전체적인 특징을 뽑아내지 못하는 문제를 해결</a:t>
            </a: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9" name="그림 8">
            <a:extLst>
              <a:ext uri="{FF2B5EF4-FFF2-40B4-BE49-F238E27FC236}">
                <a16:creationId xmlns:a16="http://schemas.microsoft.com/office/drawing/2014/main" id="{D24EF14C-ACE1-C80F-BE11-29B71CDF34FE}"/>
              </a:ext>
            </a:extLst>
          </p:cNvPr>
          <p:cNvPicPr>
            <a:picLocks noChangeAspect="1"/>
          </p:cNvPicPr>
          <p:nvPr/>
        </p:nvPicPr>
        <p:blipFill>
          <a:blip r:embed="rId2"/>
          <a:stretch>
            <a:fillRect/>
          </a:stretch>
        </p:blipFill>
        <p:spPr>
          <a:xfrm>
            <a:off x="184767" y="3078333"/>
            <a:ext cx="6040936" cy="1468993"/>
          </a:xfrm>
          <a:prstGeom prst="rect">
            <a:avLst/>
          </a:prstGeom>
        </p:spPr>
      </p:pic>
      <p:pic>
        <p:nvPicPr>
          <p:cNvPr id="16" name="그림 15">
            <a:extLst>
              <a:ext uri="{FF2B5EF4-FFF2-40B4-BE49-F238E27FC236}">
                <a16:creationId xmlns:a16="http://schemas.microsoft.com/office/drawing/2014/main" id="{A2167C73-87DD-18B8-0995-FD033F0A55BD}"/>
              </a:ext>
            </a:extLst>
          </p:cNvPr>
          <p:cNvPicPr>
            <a:picLocks noChangeAspect="1"/>
          </p:cNvPicPr>
          <p:nvPr/>
        </p:nvPicPr>
        <p:blipFill>
          <a:blip r:embed="rId3"/>
          <a:stretch>
            <a:fillRect/>
          </a:stretch>
        </p:blipFill>
        <p:spPr>
          <a:xfrm>
            <a:off x="6468894" y="3078333"/>
            <a:ext cx="5538340" cy="3006157"/>
          </a:xfrm>
          <a:prstGeom prst="rect">
            <a:avLst/>
          </a:prstGeom>
        </p:spPr>
      </p:pic>
      <p:pic>
        <p:nvPicPr>
          <p:cNvPr id="8" name="그림 7">
            <a:extLst>
              <a:ext uri="{FF2B5EF4-FFF2-40B4-BE49-F238E27FC236}">
                <a16:creationId xmlns:a16="http://schemas.microsoft.com/office/drawing/2014/main" id="{2E8B57A9-A99D-80C5-F565-8FE7EFE766B6}"/>
              </a:ext>
            </a:extLst>
          </p:cNvPr>
          <p:cNvPicPr>
            <a:picLocks noChangeAspect="1"/>
          </p:cNvPicPr>
          <p:nvPr/>
        </p:nvPicPr>
        <p:blipFill>
          <a:blip r:embed="rId4"/>
          <a:stretch>
            <a:fillRect/>
          </a:stretch>
        </p:blipFill>
        <p:spPr>
          <a:xfrm>
            <a:off x="1734208" y="4651115"/>
            <a:ext cx="3184634" cy="1491186"/>
          </a:xfrm>
          <a:prstGeom prst="rect">
            <a:avLst/>
          </a:prstGeom>
        </p:spPr>
      </p:pic>
    </p:spTree>
    <p:extLst>
      <p:ext uri="{BB962C8B-B14F-4D97-AF65-F5344CB8AC3E}">
        <p14:creationId xmlns:p14="http://schemas.microsoft.com/office/powerpoint/2010/main" val="56170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7B5D3D51-856D-FA4A-87CD-E6E6E470B40C}"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47</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MB Conv Style -&gt; </a:t>
            </a:r>
            <a:r>
              <a:rPr lang="en-US" altLang="ko-KR" sz="2400" dirty="0" err="1"/>
              <a:t>ViT</a:t>
            </a:r>
            <a:r>
              <a:rPr lang="en-US" altLang="ko-KR" sz="2400" dirty="0"/>
              <a:t>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ViT</a:t>
            </a:r>
            <a:r>
              <a:rPr lang="en-US" altLang="ko-KR" sz="2000" dirty="0">
                <a:sym typeface="Wingdings" panose="05000000000000000000" pitchFamily="2" charset="2"/>
              </a:rPr>
              <a:t>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7" name="Picture 6" descr="Text&#10;&#10;Description automatically generated">
            <a:extLst>
              <a:ext uri="{FF2B5EF4-FFF2-40B4-BE49-F238E27FC236}">
                <a16:creationId xmlns:a16="http://schemas.microsoft.com/office/drawing/2014/main" id="{7550A45F-6D72-8119-E89D-4B04C223B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39" y="2306481"/>
            <a:ext cx="6549922" cy="3853337"/>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BF746A1B-FB39-D4B1-6F9B-77DBAF32D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43615"/>
            <a:ext cx="5943600" cy="2016203"/>
          </a:xfrm>
          <a:prstGeom prst="rect">
            <a:avLst/>
          </a:prstGeom>
        </p:spPr>
      </p:pic>
    </p:spTree>
    <p:extLst>
      <p:ext uri="{BB962C8B-B14F-4D97-AF65-F5344CB8AC3E}">
        <p14:creationId xmlns:p14="http://schemas.microsoft.com/office/powerpoint/2010/main" val="3424549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2D image processing history</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B0E4CD90-433C-3743-8E68-DF2FE113C660}"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48</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MB Conv Style -&gt; </a:t>
            </a:r>
            <a:r>
              <a:rPr lang="en-US" altLang="ko-KR" sz="2400" dirty="0" err="1"/>
              <a:t>ViT</a:t>
            </a:r>
            <a:r>
              <a:rPr lang="en-US" altLang="ko-KR" sz="2400" dirty="0"/>
              <a:t> Style</a:t>
            </a:r>
            <a:endParaRPr lang="en-US" altLang="ko-KR" sz="2000" dirty="0">
              <a:sym typeface="Wingdings" panose="05000000000000000000" pitchFamily="2" charset="2"/>
            </a:endParaRPr>
          </a:p>
          <a:p>
            <a:pPr lvl="1" fontAlgn="base">
              <a:lnSpc>
                <a:spcPct val="100000"/>
              </a:lnSpc>
              <a:spcBef>
                <a:spcPts val="0"/>
              </a:spcBef>
            </a:pPr>
            <a:r>
              <a:rPr lang="en-US" altLang="ko-KR" sz="2000" dirty="0" err="1">
                <a:sym typeface="Wingdings" panose="05000000000000000000" pitchFamily="2" charset="2"/>
              </a:rPr>
              <a:t>ViT</a:t>
            </a:r>
            <a:r>
              <a:rPr lang="en-US" altLang="ko-KR" sz="2000" dirty="0">
                <a:sym typeface="Wingdings" panose="05000000000000000000" pitchFamily="2" charset="2"/>
              </a:rPr>
              <a:t> </a:t>
            </a:r>
            <a:r>
              <a:rPr lang="ko-KR" altLang="en-US" sz="2000" dirty="0">
                <a:sym typeface="Wingdings" panose="05000000000000000000" pitchFamily="2" charset="2"/>
              </a:rPr>
              <a:t>이용</a:t>
            </a:r>
            <a:endParaRPr lang="en-US" altLang="ko-KR" sz="2000" dirty="0">
              <a:sym typeface="Wingdings" panose="05000000000000000000" pitchFamily="2" charset="2"/>
            </a:endParaRPr>
          </a:p>
          <a:p>
            <a:pPr lvl="2"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8" name="Picture 7" descr="Text&#10;&#10;Description automatically generated">
            <a:extLst>
              <a:ext uri="{FF2B5EF4-FFF2-40B4-BE49-F238E27FC236}">
                <a16:creationId xmlns:a16="http://schemas.microsoft.com/office/drawing/2014/main" id="{0C6BFB44-B042-6AB4-2A40-CA4A54B00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23440"/>
            <a:ext cx="5715000" cy="4161050"/>
          </a:xfrm>
          <a:prstGeom prst="rect">
            <a:avLst/>
          </a:prstGeom>
        </p:spPr>
      </p:pic>
      <p:pic>
        <p:nvPicPr>
          <p:cNvPr id="10" name="Picture 9" descr="Text&#10;&#10;Description automatically generated">
            <a:extLst>
              <a:ext uri="{FF2B5EF4-FFF2-40B4-BE49-F238E27FC236}">
                <a16:creationId xmlns:a16="http://schemas.microsoft.com/office/drawing/2014/main" id="{43D5035A-92C0-4149-3DA1-6796762AE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1" y="1950327"/>
            <a:ext cx="5861255" cy="1801331"/>
          </a:xfrm>
          <a:prstGeom prst="rect">
            <a:avLst/>
          </a:prstGeom>
        </p:spPr>
      </p:pic>
    </p:spTree>
    <p:extLst>
      <p:ext uri="{BB962C8B-B14F-4D97-AF65-F5344CB8AC3E}">
        <p14:creationId xmlns:p14="http://schemas.microsoft.com/office/powerpoint/2010/main" val="2434221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Dev env</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7FC16BB9-F880-F94A-948A-BACF89F03EC4}"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49</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err="1"/>
              <a:t>Pycharm</a:t>
            </a:r>
            <a:r>
              <a:rPr lang="en-US" altLang="ko-KR" sz="2400" dirty="0"/>
              <a:t> professional</a:t>
            </a:r>
            <a:endParaRPr lang="en-US" altLang="ko-KR" sz="2000" dirty="0">
              <a:sym typeface="Wingdings" panose="05000000000000000000" pitchFamily="2" charset="2"/>
            </a:endParaRPr>
          </a:p>
          <a:p>
            <a:pPr lvl="2" fontAlgn="base">
              <a:lnSpc>
                <a:spcPct val="100000"/>
              </a:lnSpc>
              <a:spcBef>
                <a:spcPts val="0"/>
              </a:spcBef>
            </a:pPr>
            <a:r>
              <a:rPr lang="ko-KR" altLang="en-US" sz="1600" dirty="0">
                <a:sym typeface="Wingdings" panose="05000000000000000000" pitchFamily="2" charset="2"/>
              </a:rPr>
              <a:t>학교 계정 활성화 및 사용</a:t>
            </a:r>
            <a:endParaRPr lang="en-US" altLang="ko-KR" sz="16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ABE344D0-AC33-AC6A-FDAA-11B7CF5B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750" y="2406663"/>
            <a:ext cx="6399802" cy="3079737"/>
          </a:xfrm>
          <a:prstGeom prst="rect">
            <a:avLst/>
          </a:prstGeom>
        </p:spPr>
      </p:pic>
    </p:spTree>
    <p:extLst>
      <p:ext uri="{BB962C8B-B14F-4D97-AF65-F5344CB8AC3E}">
        <p14:creationId xmlns:p14="http://schemas.microsoft.com/office/powerpoint/2010/main" val="3724684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en-US" altLang="ko-KR" dirty="0"/>
              <a:t>ML vs DL</a:t>
            </a:r>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BEB1C384-DAB9-F244-BD37-C193EBA14505}"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5</a:t>
            </a:fld>
            <a:endParaRPr lang="ko-KR" altLang="en-US"/>
          </a:p>
        </p:txBody>
      </p:sp>
      <p:pic>
        <p:nvPicPr>
          <p:cNvPr id="2050" name="Picture 2">
            <a:extLst>
              <a:ext uri="{FF2B5EF4-FFF2-40B4-BE49-F238E27FC236}">
                <a16:creationId xmlns:a16="http://schemas.microsoft.com/office/drawing/2014/main" id="{38F9BFC5-9D3E-CEFB-C328-08DDAA480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586" y="1330514"/>
            <a:ext cx="9488214" cy="463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8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Dev env</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C08C9915-D7A3-EF4C-B47C-BC142C58FCDF}"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50</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sym typeface="Wingdings" panose="05000000000000000000" pitchFamily="2" charset="2"/>
              </a:rPr>
              <a:t>Plugin </a:t>
            </a:r>
            <a:br>
              <a:rPr lang="en-US" altLang="ko-KR" sz="2400" dirty="0">
                <a:sym typeface="Wingdings" panose="05000000000000000000" pitchFamily="2" charset="2"/>
              </a:rPr>
            </a:br>
            <a:r>
              <a:rPr lang="en-US" altLang="ko-KR" sz="2400" dirty="0">
                <a:sym typeface="Wingdings" panose="05000000000000000000" pitchFamily="2" charset="2"/>
              </a:rPr>
              <a:t>-&gt; </a:t>
            </a:r>
            <a:r>
              <a:rPr lang="en-US" altLang="ko-KR" sz="2400" dirty="0" err="1">
                <a:sym typeface="Wingdings" panose="05000000000000000000" pitchFamily="2" charset="2"/>
              </a:rPr>
              <a:t>Opencv</a:t>
            </a:r>
            <a:r>
              <a:rPr lang="en-US" altLang="ko-KR" sz="2400" dirty="0">
                <a:sym typeface="Wingdings" panose="05000000000000000000" pitchFamily="2" charset="2"/>
              </a:rPr>
              <a:t> Image Viewer</a:t>
            </a: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8" name="Picture 7" descr="Graphical user interface, text, website&#10;&#10;Description automatically generated">
            <a:extLst>
              <a:ext uri="{FF2B5EF4-FFF2-40B4-BE49-F238E27FC236}">
                <a16:creationId xmlns:a16="http://schemas.microsoft.com/office/drawing/2014/main" id="{7EC4C1BB-F13E-814E-BA48-D4BC369F2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9148" y="770984"/>
            <a:ext cx="7257650" cy="5313506"/>
          </a:xfrm>
          <a:prstGeom prst="rect">
            <a:avLst/>
          </a:prstGeom>
        </p:spPr>
      </p:pic>
      <p:pic>
        <p:nvPicPr>
          <p:cNvPr id="10" name="Picture 9" descr="Graphical user interface, website&#10;&#10;Description automatically generated">
            <a:extLst>
              <a:ext uri="{FF2B5EF4-FFF2-40B4-BE49-F238E27FC236}">
                <a16:creationId xmlns:a16="http://schemas.microsoft.com/office/drawing/2014/main" id="{647480D9-04B6-5DC7-78C7-4477EA1FB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73" y="2881307"/>
            <a:ext cx="7772400" cy="3339113"/>
          </a:xfrm>
          <a:prstGeom prst="rect">
            <a:avLst/>
          </a:prstGeom>
        </p:spPr>
      </p:pic>
    </p:spTree>
    <p:extLst>
      <p:ext uri="{BB962C8B-B14F-4D97-AF65-F5344CB8AC3E}">
        <p14:creationId xmlns:p14="http://schemas.microsoft.com/office/powerpoint/2010/main" val="1312674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Dev env</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F62D4A6F-B7DF-CD46-9D0D-4F60A0D36AF7}"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51</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sym typeface="Wingdings" panose="05000000000000000000" pitchFamily="2" charset="2"/>
              </a:rPr>
              <a:t>Package</a:t>
            </a:r>
          </a:p>
          <a:p>
            <a:pPr lvl="1" fontAlgn="base">
              <a:lnSpc>
                <a:spcPct val="100000"/>
              </a:lnSpc>
              <a:spcBef>
                <a:spcPts val="0"/>
              </a:spcBef>
            </a:pPr>
            <a:r>
              <a:rPr lang="en-US" altLang="ko-KR" sz="1600" dirty="0" err="1">
                <a:sym typeface="Wingdings" panose="05000000000000000000" pitchFamily="2" charset="2"/>
              </a:rPr>
              <a:t>Eniops</a:t>
            </a:r>
            <a:r>
              <a:rPr lang="en-US" altLang="ko-KR" sz="1600" dirty="0">
                <a:sym typeface="Wingdings" panose="05000000000000000000" pitchFamily="2" charset="2"/>
              </a:rPr>
              <a:t> : </a:t>
            </a:r>
            <a:r>
              <a:rPr lang="en-US" altLang="ko-KR" sz="1600" dirty="0" err="1">
                <a:sym typeface="Wingdings" panose="05000000000000000000" pitchFamily="2" charset="2"/>
              </a:rPr>
              <a:t>torch.reshape</a:t>
            </a:r>
            <a:r>
              <a:rPr lang="en-US" altLang="ko-KR" sz="1600" dirty="0">
                <a:sym typeface="Wingdings" panose="05000000000000000000" pitchFamily="2" charset="2"/>
              </a:rPr>
              <a:t>, permute </a:t>
            </a:r>
            <a:r>
              <a:rPr lang="ko-KR" altLang="en-US" sz="1600" dirty="0">
                <a:sym typeface="Wingdings" panose="05000000000000000000" pitchFamily="2" charset="2"/>
              </a:rPr>
              <a:t>대체 차원 변환이 쉽고 용이</a:t>
            </a:r>
            <a:endParaRPr lang="en-US" altLang="ko-KR" sz="1600" dirty="0">
              <a:sym typeface="Wingdings" panose="05000000000000000000" pitchFamily="2" charset="2"/>
            </a:endParaRPr>
          </a:p>
          <a:p>
            <a:pPr lvl="1" fontAlgn="base">
              <a:lnSpc>
                <a:spcPct val="100000"/>
              </a:lnSpc>
              <a:spcBef>
                <a:spcPts val="0"/>
              </a:spcBef>
            </a:pPr>
            <a:r>
              <a:rPr lang="en-US" altLang="ko-KR" sz="1600" dirty="0" err="1">
                <a:sym typeface="Wingdings" panose="05000000000000000000" pitchFamily="2" charset="2"/>
              </a:rPr>
              <a:t>Wandb</a:t>
            </a:r>
            <a:r>
              <a:rPr lang="en-US" altLang="ko-KR" sz="1600" dirty="0">
                <a:sym typeface="Wingdings" panose="05000000000000000000" pitchFamily="2" charset="2"/>
              </a:rPr>
              <a:t> : </a:t>
            </a:r>
            <a:r>
              <a:rPr lang="ko-KR" altLang="en-US" sz="1600" dirty="0">
                <a:sym typeface="Wingdings" panose="05000000000000000000" pitchFamily="2" charset="2"/>
              </a:rPr>
              <a:t>학습 모니터링 툴</a:t>
            </a:r>
            <a:r>
              <a:rPr lang="en-US" altLang="ko-KR" sz="1600" dirty="0">
                <a:sym typeface="Wingdings" panose="05000000000000000000" pitchFamily="2" charset="2"/>
              </a:rPr>
              <a:t>, </a:t>
            </a:r>
            <a:r>
              <a:rPr lang="en-US" altLang="ko-KR" sz="1600" dirty="0" err="1">
                <a:sym typeface="Wingdings" panose="05000000000000000000" pitchFamily="2" charset="2"/>
              </a:rPr>
              <a:t>Hyperparmeter</a:t>
            </a:r>
            <a:r>
              <a:rPr lang="en-US" altLang="ko-KR" sz="1600" dirty="0">
                <a:sym typeface="Wingdings" panose="05000000000000000000" pitchFamily="2" charset="2"/>
              </a:rPr>
              <a:t> sweep, loss graph, model analysis </a:t>
            </a:r>
            <a:r>
              <a:rPr lang="ko-KR" altLang="en-US" sz="1600" dirty="0">
                <a:sym typeface="Wingdings" panose="05000000000000000000" pitchFamily="2" charset="2"/>
              </a:rPr>
              <a:t>등 다양한 편리 기능 제공</a:t>
            </a:r>
            <a:endParaRPr lang="en-US" altLang="ko-KR" sz="1600" dirty="0">
              <a:sym typeface="Wingdings" panose="05000000000000000000" pitchFamily="2" charset="2"/>
            </a:endParaRPr>
          </a:p>
          <a:p>
            <a:pPr lvl="1" fontAlgn="base">
              <a:lnSpc>
                <a:spcPct val="100000"/>
              </a:lnSpc>
              <a:spcBef>
                <a:spcPts val="0"/>
              </a:spcBef>
            </a:pPr>
            <a:r>
              <a:rPr lang="en-US" altLang="ko-KR" sz="1600" dirty="0" err="1">
                <a:sym typeface="Wingdings" panose="05000000000000000000" pitchFamily="2" charset="2"/>
              </a:rPr>
              <a:t>Tqdm</a:t>
            </a:r>
            <a:r>
              <a:rPr lang="en-US" altLang="ko-KR" sz="1600" dirty="0">
                <a:sym typeface="Wingdings" panose="05000000000000000000" pitchFamily="2" charset="2"/>
              </a:rPr>
              <a:t> : </a:t>
            </a:r>
            <a:r>
              <a:rPr lang="ko-KR" altLang="en-US" sz="1600" dirty="0">
                <a:sym typeface="Wingdings" panose="05000000000000000000" pitchFamily="2" charset="2"/>
              </a:rPr>
              <a:t>파이썬 </a:t>
            </a:r>
            <a:r>
              <a:rPr lang="ko-KR" altLang="en-US" sz="1600" dirty="0" err="1">
                <a:sym typeface="Wingdings" panose="05000000000000000000" pitchFamily="2" charset="2"/>
              </a:rPr>
              <a:t>프로그레스바</a:t>
            </a:r>
            <a:r>
              <a:rPr lang="en-US" altLang="ko-KR" sz="1600" dirty="0">
                <a:sym typeface="Wingdings" panose="05000000000000000000" pitchFamily="2" charset="2"/>
              </a:rPr>
              <a:t>,</a:t>
            </a:r>
            <a:r>
              <a:rPr lang="ko-KR" altLang="en-US" sz="1600" dirty="0">
                <a:sym typeface="Wingdings" panose="05000000000000000000" pitchFamily="2" charset="2"/>
              </a:rPr>
              <a:t> 학습 상황 모니터링에 편리</a:t>
            </a:r>
            <a:endParaRPr lang="en-US" altLang="ko-KR" sz="1600" dirty="0">
              <a:sym typeface="Wingdings" panose="05000000000000000000" pitchFamily="2" charset="2"/>
            </a:endParaRPr>
          </a:p>
          <a:p>
            <a:pPr lvl="1" fontAlgn="base">
              <a:lnSpc>
                <a:spcPct val="100000"/>
              </a:lnSpc>
              <a:spcBef>
                <a:spcPts val="0"/>
              </a:spcBef>
            </a:pPr>
            <a:r>
              <a:rPr lang="en-US" altLang="ko-KR" sz="1600" dirty="0">
                <a:sym typeface="Wingdings" panose="05000000000000000000" pitchFamily="2" charset="2"/>
              </a:rPr>
              <a:t>h5py : HDF </a:t>
            </a:r>
            <a:r>
              <a:rPr lang="ko-KR" altLang="en-US" sz="1600" dirty="0">
                <a:sym typeface="Wingdings" panose="05000000000000000000" pitchFamily="2" charset="2"/>
              </a:rPr>
              <a:t>파일을 </a:t>
            </a:r>
            <a:r>
              <a:rPr lang="ko-KR" altLang="en-US" sz="1600" dirty="0" err="1">
                <a:sym typeface="Wingdings" panose="05000000000000000000" pitchFamily="2" charset="2"/>
              </a:rPr>
              <a:t>파이썬에서</a:t>
            </a:r>
            <a:r>
              <a:rPr lang="ko-KR" altLang="en-US" sz="1600" dirty="0">
                <a:sym typeface="Wingdings" panose="05000000000000000000" pitchFamily="2" charset="2"/>
              </a:rPr>
              <a:t> 사용 가능하도록 도와주는 파일</a:t>
            </a:r>
            <a:r>
              <a:rPr lang="en-US" altLang="ko-KR" sz="1600" dirty="0">
                <a:sym typeface="Wingdings" panose="05000000000000000000" pitchFamily="2" charset="2"/>
              </a:rPr>
              <a:t>.</a:t>
            </a:r>
            <a:r>
              <a:rPr lang="ko-KR" altLang="en-US" sz="1600" dirty="0">
                <a:sym typeface="Wingdings" panose="05000000000000000000" pitchFamily="2" charset="2"/>
              </a:rPr>
              <a:t> 파일의 계층 관리에 용이</a:t>
            </a:r>
            <a:endParaRPr lang="en-US" altLang="ko-KR" sz="1600" dirty="0">
              <a:sym typeface="Wingdings" panose="05000000000000000000" pitchFamily="2" charset="2"/>
            </a:endParaRPr>
          </a:p>
          <a:p>
            <a:pPr lvl="1" fontAlgn="base">
              <a:lnSpc>
                <a:spcPct val="100000"/>
              </a:lnSpc>
              <a:spcBef>
                <a:spcPts val="0"/>
              </a:spcBef>
            </a:pPr>
            <a:endParaRPr lang="en-US" altLang="ko-KR" sz="1600" dirty="0">
              <a:sym typeface="Wingdings" panose="05000000000000000000" pitchFamily="2" charset="2"/>
            </a:endParaRPr>
          </a:p>
          <a:p>
            <a:pPr lvl="1" fontAlgn="base">
              <a:lnSpc>
                <a:spcPct val="100000"/>
              </a:lnSpc>
              <a:spcBef>
                <a:spcPts val="0"/>
              </a:spcBef>
            </a:pPr>
            <a:endParaRPr lang="en-US" altLang="ko-KR" sz="1600" dirty="0">
              <a:sym typeface="Wingdings" panose="05000000000000000000" pitchFamily="2" charset="2"/>
            </a:endParaRPr>
          </a:p>
          <a:p>
            <a:pPr lvl="2" fontAlgn="base">
              <a:lnSpc>
                <a:spcPct val="100000"/>
              </a:lnSpc>
              <a:spcBef>
                <a:spcPts val="0"/>
              </a:spcBef>
            </a:pPr>
            <a:endParaRPr lang="en-US" altLang="ko-KR" sz="12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pic>
        <p:nvPicPr>
          <p:cNvPr id="7" name="Picture 6" descr="Graphical user interface, application&#10;&#10;Description automatically generated">
            <a:extLst>
              <a:ext uri="{FF2B5EF4-FFF2-40B4-BE49-F238E27FC236}">
                <a16:creationId xmlns:a16="http://schemas.microsoft.com/office/drawing/2014/main" id="{2D6580E2-308F-446F-2E1E-ADF9076FE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264" y="3039977"/>
            <a:ext cx="6897329" cy="3137778"/>
          </a:xfrm>
          <a:prstGeom prst="rect">
            <a:avLst/>
          </a:prstGeom>
        </p:spPr>
      </p:pic>
    </p:spTree>
    <p:extLst>
      <p:ext uri="{BB962C8B-B14F-4D97-AF65-F5344CB8AC3E}">
        <p14:creationId xmlns:p14="http://schemas.microsoft.com/office/powerpoint/2010/main" val="222830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82C437-E3C9-80A9-A77E-F1C7748B94F5}"/>
              </a:ext>
            </a:extLst>
          </p:cNvPr>
          <p:cNvSpPr>
            <a:spLocks noGrp="1"/>
          </p:cNvSpPr>
          <p:nvPr>
            <p:ph type="title"/>
          </p:nvPr>
        </p:nvSpPr>
        <p:spPr/>
        <p:txBody>
          <a:bodyPr/>
          <a:lstStyle/>
          <a:p>
            <a:r>
              <a:rPr lang="en-US" altLang="ko-KR" dirty="0"/>
              <a:t>REF</a:t>
            </a:r>
            <a:endParaRPr lang="ko-KR" altLang="en-US" dirty="0"/>
          </a:p>
        </p:txBody>
      </p:sp>
      <p:sp>
        <p:nvSpPr>
          <p:cNvPr id="4" name="날짜 개체 틀 3">
            <a:extLst>
              <a:ext uri="{FF2B5EF4-FFF2-40B4-BE49-F238E27FC236}">
                <a16:creationId xmlns:a16="http://schemas.microsoft.com/office/drawing/2014/main" id="{9ADE95AA-48D8-1EE0-90FE-42151A5309D7}"/>
              </a:ext>
            </a:extLst>
          </p:cNvPr>
          <p:cNvSpPr>
            <a:spLocks noGrp="1"/>
          </p:cNvSpPr>
          <p:nvPr>
            <p:ph type="dt" sz="half" idx="10"/>
          </p:nvPr>
        </p:nvSpPr>
        <p:spPr/>
        <p:txBody>
          <a:bodyPr/>
          <a:lstStyle/>
          <a:p>
            <a:fld id="{F62D4A6F-B7DF-CD46-9D0D-4F60A0D36AF7}"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855DC560-A06A-D58F-70DE-EBB9EB0A7C2A}"/>
              </a:ext>
            </a:extLst>
          </p:cNvPr>
          <p:cNvSpPr>
            <a:spLocks noGrp="1"/>
          </p:cNvSpPr>
          <p:nvPr>
            <p:ph type="ftr" sz="quarter" idx="11"/>
          </p:nvPr>
        </p:nvSpPr>
        <p:spPr/>
        <p:txBody>
          <a:bodyPr/>
          <a:lstStyle/>
          <a:p>
            <a:r>
              <a:rPr lang="en-US" altLang="ko-KR"/>
              <a:t>Deep Learning Overview(2)</a:t>
            </a:r>
            <a:endParaRPr lang="ko-KR" altLang="en-US"/>
          </a:p>
        </p:txBody>
      </p:sp>
      <p:sp>
        <p:nvSpPr>
          <p:cNvPr id="6" name="슬라이드 번호 개체 틀 5">
            <a:extLst>
              <a:ext uri="{FF2B5EF4-FFF2-40B4-BE49-F238E27FC236}">
                <a16:creationId xmlns:a16="http://schemas.microsoft.com/office/drawing/2014/main" id="{929FDC2B-86A6-2C89-6420-FC870F229CD8}"/>
              </a:ext>
            </a:extLst>
          </p:cNvPr>
          <p:cNvSpPr>
            <a:spLocks noGrp="1"/>
          </p:cNvSpPr>
          <p:nvPr>
            <p:ph type="sldNum" sz="quarter" idx="12"/>
          </p:nvPr>
        </p:nvSpPr>
        <p:spPr/>
        <p:txBody>
          <a:bodyPr/>
          <a:lstStyle/>
          <a:p>
            <a:fld id="{A67B93C0-C80E-4E24-8CB4-EFDAB9C96E13}" type="slidenum">
              <a:rPr lang="ko-KR" altLang="en-US" smtClean="0"/>
              <a:t>52</a:t>
            </a:fld>
            <a:endParaRPr lang="ko-KR" altLang="en-US"/>
          </a:p>
        </p:txBody>
      </p:sp>
      <p:sp>
        <p:nvSpPr>
          <p:cNvPr id="14" name="내용 개체 틀 7">
            <a:extLst>
              <a:ext uri="{FF2B5EF4-FFF2-40B4-BE49-F238E27FC236}">
                <a16:creationId xmlns:a16="http://schemas.microsoft.com/office/drawing/2014/main" id="{40FD240D-7134-3666-6223-2E564A2FC6E1}"/>
              </a:ext>
            </a:extLst>
          </p:cNvPr>
          <p:cNvSpPr>
            <a:spLocks noGrp="1"/>
          </p:cNvSpPr>
          <p:nvPr>
            <p:ph idx="1"/>
          </p:nvPr>
        </p:nvSpPr>
        <p:spPr>
          <a:xfrm>
            <a:off x="838200" y="1461292"/>
            <a:ext cx="10515600" cy="4351338"/>
          </a:xfrm>
        </p:spPr>
        <p:txBody>
          <a:bodyPr>
            <a:normAutofit lnSpcReduction="10000"/>
          </a:bodyPr>
          <a:lstStyle/>
          <a:p>
            <a:r>
              <a:rPr lang="en-US" dirty="0"/>
              <a:t>https://</a:t>
            </a:r>
            <a:r>
              <a:rPr lang="en-US" dirty="0" err="1"/>
              <a:t>www.edureka.co</a:t>
            </a:r>
            <a:r>
              <a:rPr lang="en-US" dirty="0"/>
              <a:t>/blog/ai-vs-machine-learning-vs-deep-learning/</a:t>
            </a:r>
          </a:p>
          <a:p>
            <a:r>
              <a:rPr lang="en-US" dirty="0"/>
              <a:t>https://</a:t>
            </a:r>
            <a:r>
              <a:rPr lang="en-US" dirty="0" err="1"/>
              <a:t>mc.ai</a:t>
            </a:r>
            <a:r>
              <a:rPr lang="en-US" dirty="0"/>
              <a:t>/machine-learning-vs-deep-learning-5/</a:t>
            </a:r>
          </a:p>
          <a:p>
            <a:r>
              <a:rPr lang="en-US" dirty="0"/>
              <a:t>https://</a:t>
            </a:r>
            <a:r>
              <a:rPr lang="en-US" dirty="0" err="1"/>
              <a:t>www.researchgate.net</a:t>
            </a:r>
            <a:r>
              <a:rPr lang="en-US" dirty="0"/>
              <a:t>/figure/Effect-of-three-different-edge-detection-filters-Laplacian-Canny-and-Sobel-filters_fig5_236125496</a:t>
            </a:r>
          </a:p>
          <a:p>
            <a:r>
              <a:rPr lang="en-US" dirty="0"/>
              <a:t>https://</a:t>
            </a:r>
            <a:r>
              <a:rPr lang="en-US" dirty="0" err="1"/>
              <a:t>sacko.tistory.cohttps</a:t>
            </a:r>
            <a:r>
              <a:rPr lang="en-US" dirty="0"/>
              <a:t>://</a:t>
            </a:r>
            <a:r>
              <a:rPr lang="en-US" dirty="0" err="1"/>
              <a:t>sacko.tistory.com</a:t>
            </a:r>
            <a:r>
              <a:rPr lang="en-US" dirty="0"/>
              <a:t>/10</a:t>
            </a:r>
          </a:p>
          <a:p>
            <a:r>
              <a:rPr lang="en-US" dirty="0"/>
              <a:t>https://</a:t>
            </a:r>
            <a:r>
              <a:rPr lang="en-US" dirty="0" err="1"/>
              <a:t>mc.ai</a:t>
            </a:r>
            <a:r>
              <a:rPr lang="en-US" dirty="0"/>
              <a:t>/machine-learning-vs-deep-learning-5/</a:t>
            </a:r>
          </a:p>
          <a:p>
            <a:r>
              <a:rPr lang="en-US" dirty="0"/>
              <a:t>https://</a:t>
            </a:r>
            <a:r>
              <a:rPr lang="en-US" dirty="0" err="1"/>
              <a:t>dev.to</a:t>
            </a:r>
            <a:r>
              <a:rPr lang="en-US" dirty="0"/>
              <a:t>/</a:t>
            </a:r>
            <a:r>
              <a:rPr lang="en-US" dirty="0" err="1"/>
              <a:t>overrideveloper</a:t>
            </a:r>
            <a:r>
              <a:rPr lang="en-US" dirty="0"/>
              <a:t>/machine-learning-at-a-glance-1108</a:t>
            </a:r>
          </a:p>
          <a:p>
            <a:endParaRPr lang="en-US" altLang="ko-KR" sz="1600" dirty="0">
              <a:sym typeface="Wingdings" panose="05000000000000000000" pitchFamily="2" charset="2"/>
            </a:endParaRPr>
          </a:p>
          <a:p>
            <a:pPr lvl="2" fontAlgn="base">
              <a:lnSpc>
                <a:spcPct val="100000"/>
              </a:lnSpc>
              <a:spcBef>
                <a:spcPts val="0"/>
              </a:spcBef>
            </a:pPr>
            <a:endParaRPr lang="en-US" altLang="ko-KR" sz="12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a:p>
            <a:pPr lvl="1" fontAlgn="base">
              <a:lnSpc>
                <a:spcPct val="100000"/>
              </a:lnSpc>
              <a:spcBef>
                <a:spcPts val="0"/>
              </a:spcBef>
            </a:pPr>
            <a:endParaRPr lang="en-US" altLang="ko-KR" sz="2000" dirty="0">
              <a:sym typeface="Wingdings" panose="05000000000000000000" pitchFamily="2" charset="2"/>
            </a:endParaRPr>
          </a:p>
        </p:txBody>
      </p:sp>
    </p:spTree>
    <p:extLst>
      <p:ext uri="{BB962C8B-B14F-4D97-AF65-F5344CB8AC3E}">
        <p14:creationId xmlns:p14="http://schemas.microsoft.com/office/powerpoint/2010/main" val="220427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en-US" altLang="ko-KR" dirty="0"/>
              <a:t>ML vs DL</a:t>
            </a:r>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75455BFA-DDFE-FB47-A6ED-0307D1491AFF}"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6</a:t>
            </a:fld>
            <a:endParaRPr lang="ko-KR" altLang="en-US"/>
          </a:p>
        </p:txBody>
      </p:sp>
      <p:sp>
        <p:nvSpPr>
          <p:cNvPr id="8" name="내용 개체 틀 7">
            <a:extLst>
              <a:ext uri="{FF2B5EF4-FFF2-40B4-BE49-F238E27FC236}">
                <a16:creationId xmlns:a16="http://schemas.microsoft.com/office/drawing/2014/main" id="{7E89E4F4-00A4-C94A-5464-01461FABA172}"/>
              </a:ext>
            </a:extLst>
          </p:cNvPr>
          <p:cNvSpPr>
            <a:spLocks noGrp="1"/>
          </p:cNvSpPr>
          <p:nvPr>
            <p:ph idx="1"/>
          </p:nvPr>
        </p:nvSpPr>
        <p:spPr>
          <a:xfrm>
            <a:off x="838200" y="1461292"/>
            <a:ext cx="10515600" cy="4351338"/>
          </a:xfrm>
        </p:spPr>
        <p:txBody>
          <a:bodyPr/>
          <a:lstStyle/>
          <a:p>
            <a:r>
              <a:rPr lang="en-US" altLang="ko-KR" dirty="0"/>
              <a:t>ML</a:t>
            </a:r>
          </a:p>
          <a:p>
            <a:r>
              <a:rPr lang="ko-KR" altLang="en-US" dirty="0"/>
              <a:t>데이터의 어떤 특징을 어떻게 뽑아 냈는 가가 결과를 바꿈</a:t>
            </a:r>
            <a:endParaRPr lang="en-US" altLang="ko-KR" dirty="0"/>
          </a:p>
          <a:p>
            <a:pPr lvl="1"/>
            <a:r>
              <a:rPr lang="en-US" altLang="ko-KR" dirty="0"/>
              <a:t>Ex)</a:t>
            </a:r>
            <a:r>
              <a:rPr lang="ko-KR" altLang="en-US" dirty="0"/>
              <a:t> 영상처리</a:t>
            </a:r>
            <a:endParaRPr lang="en-US" altLang="ko-KR" dirty="0"/>
          </a:p>
          <a:p>
            <a:pPr lvl="2"/>
            <a:r>
              <a:rPr lang="ko-KR" altLang="en-US" dirty="0"/>
              <a:t>어떤 특징 </a:t>
            </a:r>
            <a:r>
              <a:rPr lang="en-US" altLang="ko-KR" dirty="0"/>
              <a:t>: </a:t>
            </a:r>
            <a:r>
              <a:rPr lang="ko-KR" altLang="en-US" dirty="0"/>
              <a:t>외곽선 추출</a:t>
            </a:r>
            <a:r>
              <a:rPr lang="en-US" altLang="ko-KR" dirty="0"/>
              <a:t>, </a:t>
            </a:r>
            <a:r>
              <a:rPr lang="ko-KR" altLang="en-US" dirty="0"/>
              <a:t>특징 점 추출</a:t>
            </a:r>
            <a:r>
              <a:rPr lang="en-US" altLang="ko-KR" dirty="0"/>
              <a:t>.. </a:t>
            </a:r>
            <a:r>
              <a:rPr lang="ko-KR" altLang="en-US" dirty="0"/>
              <a:t>등</a:t>
            </a:r>
            <a:endParaRPr lang="en-US" altLang="ko-KR" dirty="0"/>
          </a:p>
          <a:p>
            <a:pPr lvl="2"/>
            <a:r>
              <a:rPr lang="ko-KR" altLang="en-US" dirty="0"/>
              <a:t>어떻게</a:t>
            </a:r>
            <a:endParaRPr lang="en-US" altLang="ko-KR" dirty="0"/>
          </a:p>
          <a:p>
            <a:pPr lvl="3"/>
            <a:r>
              <a:rPr lang="ko-KR" altLang="en-US" dirty="0"/>
              <a:t>외곽선 추출 </a:t>
            </a:r>
            <a:r>
              <a:rPr lang="en-US" altLang="ko-KR" dirty="0"/>
              <a:t>:</a:t>
            </a:r>
            <a:r>
              <a:rPr lang="ko-KR" altLang="en-US" dirty="0"/>
              <a:t> 어떤 필터를 </a:t>
            </a:r>
            <a:r>
              <a:rPr lang="ko-KR" altLang="en-US" dirty="0" err="1"/>
              <a:t>썻는가</a:t>
            </a:r>
            <a:endParaRPr lang="en-US" altLang="ko-KR" dirty="0"/>
          </a:p>
          <a:p>
            <a:pPr lvl="4"/>
            <a:r>
              <a:rPr lang="en-US" altLang="ko-KR" dirty="0"/>
              <a:t>Laplace filter, </a:t>
            </a:r>
            <a:r>
              <a:rPr lang="en-US" altLang="ko-KR" dirty="0" err="1"/>
              <a:t>sobel</a:t>
            </a:r>
            <a:r>
              <a:rPr lang="en-US" altLang="ko-KR" dirty="0"/>
              <a:t> filter, Canny Edge</a:t>
            </a:r>
          </a:p>
          <a:p>
            <a:pPr lvl="3"/>
            <a:r>
              <a:rPr lang="ko-KR" altLang="en-US" dirty="0"/>
              <a:t>특징 점 추출 </a:t>
            </a:r>
            <a:r>
              <a:rPr lang="en-US" altLang="ko-KR" dirty="0"/>
              <a:t>: </a:t>
            </a:r>
            <a:r>
              <a:rPr lang="ko-KR" altLang="en-US" dirty="0"/>
              <a:t>어떤 특징 점 추출 방식을 사용했는가</a:t>
            </a:r>
            <a:endParaRPr lang="en-US" altLang="ko-KR" dirty="0"/>
          </a:p>
          <a:p>
            <a:pPr lvl="4"/>
            <a:r>
              <a:rPr lang="en-US" altLang="ko-KR" dirty="0"/>
              <a:t>SIFT, Harris</a:t>
            </a:r>
            <a:r>
              <a:rPr lang="ko-KR" altLang="en-US" dirty="0"/>
              <a:t> </a:t>
            </a:r>
            <a:r>
              <a:rPr lang="en-US" altLang="ko-KR" dirty="0"/>
              <a:t>Corner</a:t>
            </a:r>
            <a:endParaRPr lang="ko-KR" altLang="en-US" dirty="0"/>
          </a:p>
        </p:txBody>
      </p:sp>
      <p:pic>
        <p:nvPicPr>
          <p:cNvPr id="3077" name="Picture 5" descr="Effect of three different edge detection filters, Laplacian, Canny, and Sobel filters. Note that the components in the right side of the original image are blurred intentionally. Sobel filter detects vertical edges (Sobel X) and horizontal edges (Sobel Y) independently. They are added to have all edges (Sobel X + Y). All of those filters (except for Sobel X + Y) are implemented in OpenCV.">
            <a:extLst>
              <a:ext uri="{FF2B5EF4-FFF2-40B4-BE49-F238E27FC236}">
                <a16:creationId xmlns:a16="http://schemas.microsoft.com/office/drawing/2014/main" id="{D6671B70-74C7-4D05-D2F0-70CAAC567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0213" y="-1820863"/>
            <a:ext cx="5448300" cy="380047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Effect of three different edge detection filters, Laplacian, Canny, and Sobel filters. Note that the components in the right side of the original image are blurred intentionally. Sobel filter detects vertical edges (Sobel X) and horizontal edges (Sobel Y) independently. They are added to have all edges (Sobel X + Y). All of those filters (except for Sobel X + Y) are implemented in OpenCV.">
            <a:extLst>
              <a:ext uri="{FF2B5EF4-FFF2-40B4-BE49-F238E27FC236}">
                <a16:creationId xmlns:a16="http://schemas.microsoft.com/office/drawing/2014/main" id="{921DE8E5-A1B3-D634-18C6-1239A89B9B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18" b="50647"/>
          <a:stretch/>
        </p:blipFill>
        <p:spPr bwMode="auto">
          <a:xfrm>
            <a:off x="3402902" y="4762499"/>
            <a:ext cx="4030069" cy="145256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ffect of three different edge detection filters, Laplacian, Canny, and Sobel filters. Note that the components in the right side of the original image are blurred intentionally. Sobel filter detects vertical edges (Sobel X) and horizontal edges (Sobel Y) independently. They are added to have all edges (Sobel X + Y). All of those filters (except for Sobel X + Y) are implemented in OpenCV.">
            <a:extLst>
              <a:ext uri="{FF2B5EF4-FFF2-40B4-BE49-F238E27FC236}">
                <a16:creationId xmlns:a16="http://schemas.microsoft.com/office/drawing/2014/main" id="{71EEDE80-D6B0-E357-6D91-7C7D9559D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613" y="2827337"/>
            <a:ext cx="5448300" cy="38004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Effect of three different edge detection filters, Laplacian, Canny, and Sobel filters. Note that the components in the right side of the original image are blurred intentionally. Sobel filter detects vertical edges (Sobel X) and horizontal edges (Sobel Y) independently. They are added to have all edges (Sobel X + Y). All of those filters (except for Sobel X + Y) are implemented in OpenCV.">
            <a:extLst>
              <a:ext uri="{FF2B5EF4-FFF2-40B4-BE49-F238E27FC236}">
                <a16:creationId xmlns:a16="http://schemas.microsoft.com/office/drawing/2014/main" id="{F716B8CD-988F-2EC7-42C9-2E71C5394C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57" t="49415"/>
          <a:stretch/>
        </p:blipFill>
        <p:spPr bwMode="auto">
          <a:xfrm>
            <a:off x="7432972" y="4760225"/>
            <a:ext cx="1333500" cy="145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91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FDF3A4-7AF6-3587-FF3F-530C63BB2D0A}"/>
              </a:ext>
            </a:extLst>
          </p:cNvPr>
          <p:cNvSpPr>
            <a:spLocks noGrp="1"/>
          </p:cNvSpPr>
          <p:nvPr>
            <p:ph type="title"/>
          </p:nvPr>
        </p:nvSpPr>
        <p:spPr/>
        <p:txBody>
          <a:bodyPr/>
          <a:lstStyle/>
          <a:p>
            <a:r>
              <a:rPr lang="en-US" altLang="ko-KR" dirty="0"/>
              <a:t>ML vs DL</a:t>
            </a:r>
          </a:p>
        </p:txBody>
      </p:sp>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50837540-407E-DC47-AB7D-3BCB1DEB8852}"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7</a:t>
            </a:fld>
            <a:endParaRPr lang="ko-KR" altLang="en-US"/>
          </a:p>
        </p:txBody>
      </p:sp>
      <p:sp>
        <p:nvSpPr>
          <p:cNvPr id="8" name="내용 개체 틀 7">
            <a:extLst>
              <a:ext uri="{FF2B5EF4-FFF2-40B4-BE49-F238E27FC236}">
                <a16:creationId xmlns:a16="http://schemas.microsoft.com/office/drawing/2014/main" id="{7E89E4F4-00A4-C94A-5464-01461FABA172}"/>
              </a:ext>
            </a:extLst>
          </p:cNvPr>
          <p:cNvSpPr>
            <a:spLocks noGrp="1"/>
          </p:cNvSpPr>
          <p:nvPr>
            <p:ph idx="1"/>
          </p:nvPr>
        </p:nvSpPr>
        <p:spPr>
          <a:xfrm>
            <a:off x="838200" y="1461292"/>
            <a:ext cx="10515600" cy="4351338"/>
          </a:xfrm>
        </p:spPr>
        <p:txBody>
          <a:bodyPr/>
          <a:lstStyle/>
          <a:p>
            <a:r>
              <a:rPr lang="en-US" altLang="ko-KR" dirty="0"/>
              <a:t>DL</a:t>
            </a:r>
          </a:p>
        </p:txBody>
      </p:sp>
      <p:pic>
        <p:nvPicPr>
          <p:cNvPr id="4098" name="Picture 2">
            <a:extLst>
              <a:ext uri="{FF2B5EF4-FFF2-40B4-BE49-F238E27FC236}">
                <a16:creationId xmlns:a16="http://schemas.microsoft.com/office/drawing/2014/main" id="{505D3936-943F-472F-5F65-57B417971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665"/>
          <a:stretch/>
        </p:blipFill>
        <p:spPr bwMode="auto">
          <a:xfrm>
            <a:off x="1829313" y="1979613"/>
            <a:ext cx="6781287" cy="156765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14E4EA5-5135-3292-46D7-DD90BD6D6C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962" b="1990"/>
          <a:stretch/>
        </p:blipFill>
        <p:spPr bwMode="auto">
          <a:xfrm>
            <a:off x="2655207" y="3994293"/>
            <a:ext cx="5342164" cy="1978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8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D6C17873-81E2-154C-8987-DBE3592167AA}"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8</a:t>
            </a:fld>
            <a:endParaRPr lang="ko-KR" altLang="en-US"/>
          </a:p>
        </p:txBody>
      </p:sp>
      <p:sp>
        <p:nvSpPr>
          <p:cNvPr id="11" name="제목 10">
            <a:extLst>
              <a:ext uri="{FF2B5EF4-FFF2-40B4-BE49-F238E27FC236}">
                <a16:creationId xmlns:a16="http://schemas.microsoft.com/office/drawing/2014/main" id="{632BB6E1-34FE-A5FA-BC28-E5B9A33DB009}"/>
              </a:ext>
            </a:extLst>
          </p:cNvPr>
          <p:cNvSpPr>
            <a:spLocks noGrp="1"/>
          </p:cNvSpPr>
          <p:nvPr>
            <p:ph type="title"/>
          </p:nvPr>
        </p:nvSpPr>
        <p:spPr/>
        <p:txBody>
          <a:bodyPr/>
          <a:lstStyle/>
          <a:p>
            <a:r>
              <a:rPr lang="en-US" altLang="ko-KR" dirty="0"/>
              <a:t>DL</a:t>
            </a:r>
            <a:endParaRPr lang="ko-KR" altLang="en-US" dirty="0"/>
          </a:p>
        </p:txBody>
      </p:sp>
      <p:pic>
        <p:nvPicPr>
          <p:cNvPr id="5124" name="Picture 4">
            <a:extLst>
              <a:ext uri="{FF2B5EF4-FFF2-40B4-BE49-F238E27FC236}">
                <a16:creationId xmlns:a16="http://schemas.microsoft.com/office/drawing/2014/main" id="{247CB55E-2D22-BA9F-7648-72E34CF816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 t="11457" r="534" b="-11457"/>
          <a:stretch/>
        </p:blipFill>
        <p:spPr bwMode="auto">
          <a:xfrm>
            <a:off x="6232108" y="3150009"/>
            <a:ext cx="4756983" cy="3571466"/>
          </a:xfrm>
          <a:prstGeom prst="rect">
            <a:avLst/>
          </a:prstGeom>
          <a:noFill/>
          <a:extLst>
            <a:ext uri="{909E8E84-426E-40DD-AFC4-6F175D3DCCD1}">
              <a14:hiddenFill xmlns:a14="http://schemas.microsoft.com/office/drawing/2010/main">
                <a:solidFill>
                  <a:srgbClr val="FFFFFF"/>
                </a:solidFill>
              </a14:hiddenFill>
            </a:ext>
          </a:extLst>
        </p:spPr>
      </p:pic>
      <p:sp>
        <p:nvSpPr>
          <p:cNvPr id="14" name="내용 개체 틀 7">
            <a:extLst>
              <a:ext uri="{FF2B5EF4-FFF2-40B4-BE49-F238E27FC236}">
                <a16:creationId xmlns:a16="http://schemas.microsoft.com/office/drawing/2014/main" id="{D05CA72D-9FEA-CD64-7ACA-48622E9CD1A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Deep Learning(Deep Neural Network)</a:t>
            </a:r>
            <a:r>
              <a:rPr lang="ko-KR" altLang="en-US" sz="2400" dirty="0"/>
              <a:t>이란</a:t>
            </a:r>
            <a:r>
              <a:rPr lang="en-US" altLang="ko-KR" sz="2400" dirty="0"/>
              <a:t>?</a:t>
            </a:r>
          </a:p>
          <a:p>
            <a:pPr marL="800100" lvl="1" fontAlgn="base">
              <a:lnSpc>
                <a:spcPct val="100000"/>
              </a:lnSpc>
              <a:spcBef>
                <a:spcPts val="0"/>
              </a:spcBef>
              <a:spcAft>
                <a:spcPts val="1600"/>
              </a:spcAft>
            </a:pPr>
            <a:r>
              <a:rPr lang="en-US" altLang="ko-KR" dirty="0"/>
              <a:t>Neural Network</a:t>
            </a:r>
          </a:p>
          <a:p>
            <a:pPr lvl="2" fontAlgn="base">
              <a:lnSpc>
                <a:spcPct val="100000"/>
              </a:lnSpc>
              <a:spcBef>
                <a:spcPts val="0"/>
              </a:spcBef>
              <a:spcAft>
                <a:spcPts val="0"/>
              </a:spcAft>
            </a:pPr>
            <a:r>
              <a:rPr lang="ko-KR" altLang="en-US" sz="2400" dirty="0"/>
              <a:t>인간의 뇌를 모방한 알고리즘으로써 뇌의 최소 구성단위인 </a:t>
            </a:r>
            <a:r>
              <a:rPr lang="en-US" altLang="ko-KR" sz="2400" dirty="0"/>
              <a:t>Neuron</a:t>
            </a:r>
            <a:r>
              <a:rPr lang="ko-KR" altLang="en-US" sz="2400" dirty="0"/>
              <a:t>을 본 뜬 </a:t>
            </a:r>
            <a:r>
              <a:rPr lang="en-US" altLang="ko-KR" sz="2400" dirty="0"/>
              <a:t>Perceptron</a:t>
            </a:r>
            <a:r>
              <a:rPr lang="ko-KR" altLang="en-US" sz="2400" dirty="0"/>
              <a:t>으로 구성</a:t>
            </a:r>
          </a:p>
        </p:txBody>
      </p:sp>
      <p:cxnSp>
        <p:nvCxnSpPr>
          <p:cNvPr id="16" name="직선 연결선 15">
            <a:extLst>
              <a:ext uri="{FF2B5EF4-FFF2-40B4-BE49-F238E27FC236}">
                <a16:creationId xmlns:a16="http://schemas.microsoft.com/office/drawing/2014/main" id="{12696CCA-A63F-94E5-C3A2-D0294733F5B7}"/>
              </a:ext>
            </a:extLst>
          </p:cNvPr>
          <p:cNvCxnSpPr/>
          <p:nvPr/>
        </p:nvCxnSpPr>
        <p:spPr>
          <a:xfrm>
            <a:off x="9779000" y="3636961"/>
            <a:ext cx="0" cy="1298781"/>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D79DF646-6E59-BAEE-771D-292B04C81F68}"/>
              </a:ext>
            </a:extLst>
          </p:cNvPr>
          <p:cNvSpPr txBox="1"/>
          <p:nvPr/>
        </p:nvSpPr>
        <p:spPr>
          <a:xfrm>
            <a:off x="8991859" y="3267629"/>
            <a:ext cx="646331" cy="369332"/>
          </a:xfrm>
          <a:prstGeom prst="rect">
            <a:avLst/>
          </a:prstGeom>
          <a:noFill/>
        </p:spPr>
        <p:txBody>
          <a:bodyPr wrap="none" rtlCol="0">
            <a:spAutoFit/>
          </a:bodyPr>
          <a:lstStyle/>
          <a:p>
            <a:r>
              <a:rPr lang="ko-KR" altLang="en-US" dirty="0"/>
              <a:t>선형</a:t>
            </a:r>
          </a:p>
        </p:txBody>
      </p:sp>
      <p:sp>
        <p:nvSpPr>
          <p:cNvPr id="18" name="TextBox 17">
            <a:extLst>
              <a:ext uri="{FF2B5EF4-FFF2-40B4-BE49-F238E27FC236}">
                <a16:creationId xmlns:a16="http://schemas.microsoft.com/office/drawing/2014/main" id="{F50BEF34-D7A2-46C1-816F-3C299E2E66D9}"/>
              </a:ext>
            </a:extLst>
          </p:cNvPr>
          <p:cNvSpPr txBox="1"/>
          <p:nvPr/>
        </p:nvSpPr>
        <p:spPr>
          <a:xfrm>
            <a:off x="9875059" y="3270287"/>
            <a:ext cx="877163" cy="369332"/>
          </a:xfrm>
          <a:prstGeom prst="rect">
            <a:avLst/>
          </a:prstGeom>
          <a:noFill/>
        </p:spPr>
        <p:txBody>
          <a:bodyPr wrap="none" rtlCol="0">
            <a:spAutoFit/>
          </a:bodyPr>
          <a:lstStyle/>
          <a:p>
            <a:r>
              <a:rPr lang="ko-KR" altLang="en-US"/>
              <a:t>비선형</a:t>
            </a:r>
            <a:endParaRPr lang="ko-KR" altLang="en-US" dirty="0"/>
          </a:p>
        </p:txBody>
      </p:sp>
    </p:spTree>
    <p:extLst>
      <p:ext uri="{BB962C8B-B14F-4D97-AF65-F5344CB8AC3E}">
        <p14:creationId xmlns:p14="http://schemas.microsoft.com/office/powerpoint/2010/main" val="1336933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1336031-3955-4B46-BB04-8C4946B089EA}"/>
              </a:ext>
            </a:extLst>
          </p:cNvPr>
          <p:cNvSpPr>
            <a:spLocks noGrp="1"/>
          </p:cNvSpPr>
          <p:nvPr>
            <p:ph type="dt" sz="half" idx="10"/>
          </p:nvPr>
        </p:nvSpPr>
        <p:spPr/>
        <p:txBody>
          <a:bodyPr/>
          <a:lstStyle/>
          <a:p>
            <a:fld id="{D0CB9F52-B461-D44C-AA5E-B87021DD4F37}" type="datetime1">
              <a:rPr lang="en-US" altLang="ko-KR" smtClean="0"/>
              <a:t>9/1/22</a:t>
            </a:fld>
            <a:endParaRPr lang="ko-KR" altLang="en-US"/>
          </a:p>
        </p:txBody>
      </p:sp>
      <p:sp>
        <p:nvSpPr>
          <p:cNvPr id="5" name="바닥글 개체 틀 4">
            <a:extLst>
              <a:ext uri="{FF2B5EF4-FFF2-40B4-BE49-F238E27FC236}">
                <a16:creationId xmlns:a16="http://schemas.microsoft.com/office/drawing/2014/main" id="{95AAE6DC-E814-A1EC-9D9B-287A1A57CBD6}"/>
              </a:ext>
            </a:extLst>
          </p:cNvPr>
          <p:cNvSpPr>
            <a:spLocks noGrp="1"/>
          </p:cNvSpPr>
          <p:nvPr>
            <p:ph type="ftr" sz="quarter" idx="11"/>
          </p:nvPr>
        </p:nvSpPr>
        <p:spPr/>
        <p:txBody>
          <a:bodyPr/>
          <a:lstStyle/>
          <a:p>
            <a:r>
              <a:rPr lang="en-US" altLang="ko-KR"/>
              <a:t>Deep Learning Overview</a:t>
            </a:r>
            <a:endParaRPr lang="ko-KR" altLang="en-US"/>
          </a:p>
        </p:txBody>
      </p:sp>
      <p:sp>
        <p:nvSpPr>
          <p:cNvPr id="6" name="슬라이드 번호 개체 틀 5">
            <a:extLst>
              <a:ext uri="{FF2B5EF4-FFF2-40B4-BE49-F238E27FC236}">
                <a16:creationId xmlns:a16="http://schemas.microsoft.com/office/drawing/2014/main" id="{AD7867FC-D7C7-396C-C0B2-53A7642E396F}"/>
              </a:ext>
            </a:extLst>
          </p:cNvPr>
          <p:cNvSpPr>
            <a:spLocks noGrp="1"/>
          </p:cNvSpPr>
          <p:nvPr>
            <p:ph type="sldNum" sz="quarter" idx="12"/>
          </p:nvPr>
        </p:nvSpPr>
        <p:spPr/>
        <p:txBody>
          <a:bodyPr/>
          <a:lstStyle/>
          <a:p>
            <a:fld id="{A67B93C0-C80E-4E24-8CB4-EFDAB9C96E13}" type="slidenum">
              <a:rPr lang="ko-KR" altLang="en-US" smtClean="0"/>
              <a:t>9</a:t>
            </a:fld>
            <a:endParaRPr lang="ko-KR" altLang="en-US"/>
          </a:p>
        </p:txBody>
      </p:sp>
      <p:sp>
        <p:nvSpPr>
          <p:cNvPr id="11" name="제목 10">
            <a:extLst>
              <a:ext uri="{FF2B5EF4-FFF2-40B4-BE49-F238E27FC236}">
                <a16:creationId xmlns:a16="http://schemas.microsoft.com/office/drawing/2014/main" id="{632BB6E1-34FE-A5FA-BC28-E5B9A33DB009}"/>
              </a:ext>
            </a:extLst>
          </p:cNvPr>
          <p:cNvSpPr>
            <a:spLocks noGrp="1"/>
          </p:cNvSpPr>
          <p:nvPr>
            <p:ph type="title"/>
          </p:nvPr>
        </p:nvSpPr>
        <p:spPr/>
        <p:txBody>
          <a:bodyPr/>
          <a:lstStyle/>
          <a:p>
            <a:r>
              <a:rPr lang="en-US" altLang="ko-KR" dirty="0"/>
              <a:t>DL</a:t>
            </a:r>
            <a:endParaRPr lang="ko-KR" altLang="en-US" dirty="0"/>
          </a:p>
        </p:txBody>
      </p:sp>
      <p:sp>
        <p:nvSpPr>
          <p:cNvPr id="14" name="내용 개체 틀 7">
            <a:extLst>
              <a:ext uri="{FF2B5EF4-FFF2-40B4-BE49-F238E27FC236}">
                <a16:creationId xmlns:a16="http://schemas.microsoft.com/office/drawing/2014/main" id="{D05CA72D-9FEA-CD64-7ACA-48622E9CD1A1}"/>
              </a:ext>
            </a:extLst>
          </p:cNvPr>
          <p:cNvSpPr>
            <a:spLocks noGrp="1"/>
          </p:cNvSpPr>
          <p:nvPr>
            <p:ph idx="1"/>
          </p:nvPr>
        </p:nvSpPr>
        <p:spPr>
          <a:xfrm>
            <a:off x="838200" y="1461292"/>
            <a:ext cx="10515600" cy="4351338"/>
          </a:xfrm>
        </p:spPr>
        <p:txBody>
          <a:bodyPr/>
          <a:lstStyle/>
          <a:p>
            <a:pPr fontAlgn="base">
              <a:lnSpc>
                <a:spcPct val="100000"/>
              </a:lnSpc>
              <a:spcBef>
                <a:spcPts val="0"/>
              </a:spcBef>
              <a:spcAft>
                <a:spcPts val="0"/>
              </a:spcAft>
            </a:pPr>
            <a:r>
              <a:rPr lang="en-US" altLang="ko-KR" sz="2400" dirty="0"/>
              <a:t>Deep Learning(Deep Neural Network)</a:t>
            </a:r>
            <a:r>
              <a:rPr lang="ko-KR" altLang="en-US" sz="2400" dirty="0"/>
              <a:t>이란</a:t>
            </a:r>
            <a:r>
              <a:rPr lang="en-US" altLang="ko-KR" sz="2400" dirty="0"/>
              <a:t>?</a:t>
            </a:r>
          </a:p>
          <a:p>
            <a:pPr marL="800100" lvl="1" fontAlgn="base">
              <a:lnSpc>
                <a:spcPct val="100000"/>
              </a:lnSpc>
              <a:spcBef>
                <a:spcPts val="0"/>
              </a:spcBef>
              <a:spcAft>
                <a:spcPts val="1600"/>
              </a:spcAft>
            </a:pPr>
            <a:r>
              <a:rPr lang="en-US" altLang="ko-KR" dirty="0"/>
              <a:t>Deep Neural Network</a:t>
            </a:r>
          </a:p>
          <a:p>
            <a:pPr>
              <a:lnSpc>
                <a:spcPct val="100000"/>
              </a:lnSpc>
            </a:pPr>
            <a:r>
              <a:rPr lang="en-US" altLang="ko-KR" sz="2400" dirty="0"/>
              <a:t>Perceptron</a:t>
            </a:r>
            <a:r>
              <a:rPr lang="ko-KR" altLang="en-US" sz="2400" dirty="0"/>
              <a:t>으로 이루어진 </a:t>
            </a:r>
            <a:r>
              <a:rPr lang="en-US" altLang="ko-KR" sz="2400" dirty="0"/>
              <a:t>Hidden Layer</a:t>
            </a:r>
            <a:r>
              <a:rPr lang="ko-KR" altLang="en-US" sz="2400" dirty="0"/>
              <a:t>가 두 개 층 이상 존재하면 </a:t>
            </a:r>
            <a:br>
              <a:rPr lang="ko-KR" altLang="en-US" sz="2400" dirty="0"/>
            </a:br>
            <a:r>
              <a:rPr lang="en-US" altLang="ko-KR" sz="2400" dirty="0"/>
              <a:t>Deep Neural Network</a:t>
            </a:r>
            <a:r>
              <a:rPr lang="ko-KR" altLang="en-US" sz="2400" dirty="0"/>
              <a:t>라 칭함</a:t>
            </a:r>
          </a:p>
        </p:txBody>
      </p:sp>
      <p:pic>
        <p:nvPicPr>
          <p:cNvPr id="6146" name="Picture 2">
            <a:extLst>
              <a:ext uri="{FF2B5EF4-FFF2-40B4-BE49-F238E27FC236}">
                <a16:creationId xmlns:a16="http://schemas.microsoft.com/office/drawing/2014/main" id="{9E512442-FECE-8157-6BC7-D13F11E91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193" y="3197734"/>
            <a:ext cx="4413663" cy="288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1655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8969</TotalTime>
  <Words>1890</Words>
  <Application>Microsoft Macintosh PowerPoint</Application>
  <PresentationFormat>Widescreen</PresentationFormat>
  <Paragraphs>500</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맑은 고딕</vt:lpstr>
      <vt:lpstr>Arial</vt:lpstr>
      <vt:lpstr>Office 테마</vt:lpstr>
      <vt:lpstr>Deep Learning Overview</vt:lpstr>
      <vt:lpstr>AL vs ML vs DL</vt:lpstr>
      <vt:lpstr>강사 소개</vt:lpstr>
      <vt:lpstr>AL vs ML vs DL</vt:lpstr>
      <vt:lpstr>ML vs DL</vt:lpstr>
      <vt:lpstr>ML vs DL</vt:lpstr>
      <vt:lpstr>ML vs DL</vt:lpstr>
      <vt:lpstr>DL</vt:lpstr>
      <vt:lpstr>DL</vt:lpstr>
      <vt:lpstr>Components of DL</vt:lpstr>
      <vt:lpstr>Components of DL</vt:lpstr>
      <vt:lpstr>Types of ML</vt:lpstr>
      <vt:lpstr>Deep Learning Trend</vt:lpstr>
      <vt:lpstr>2D image processing history</vt:lpstr>
      <vt:lpstr>2D image processing history</vt:lpstr>
      <vt:lpstr>2D image processing history</vt:lpstr>
      <vt:lpstr>2D image processing history</vt:lpstr>
      <vt:lpstr>2D image processing history</vt:lpstr>
      <vt:lpstr>Timeseries processing history</vt:lpstr>
      <vt:lpstr>Timeseries processing history</vt:lpstr>
      <vt:lpstr>Timeseries processing history</vt:lpstr>
      <vt:lpstr>Video Data processing history</vt:lpstr>
      <vt:lpstr>Video Data processing history</vt:lpstr>
      <vt:lpstr>Video Data processing history</vt:lpstr>
      <vt:lpstr>Video Data processing history</vt:lpstr>
      <vt:lpstr>Deep Learning Trend</vt:lpstr>
      <vt:lpstr>Deep Learning Framework</vt:lpstr>
      <vt:lpstr>Deep Learning Framework</vt:lpstr>
      <vt:lpstr>Deep Learning Framework</vt:lpstr>
      <vt:lpstr>Deep Learning Framework</vt:lpstr>
      <vt:lpstr>Deep Learning Framework</vt:lpstr>
      <vt:lpstr>Deep Learning 학습 절차</vt:lpstr>
      <vt:lpstr>Deep Learning 학습 절차</vt:lpstr>
      <vt:lpstr>Deep Learning 학습 절차</vt:lpstr>
      <vt:lpstr>Deep Learning 학습 절차</vt:lpstr>
      <vt:lpstr>Deep Learning 학습 절차</vt:lpstr>
      <vt:lpstr>Deep Learning 학습 절차</vt:lpstr>
      <vt:lpstr>Deep Learning 학습 절차</vt:lpstr>
      <vt:lpstr>2D image processing history</vt:lpstr>
      <vt:lpstr>2D image processing history</vt:lpstr>
      <vt:lpstr>2D image processing history</vt:lpstr>
      <vt:lpstr>2D image processing history</vt:lpstr>
      <vt:lpstr>2D image processing history</vt:lpstr>
      <vt:lpstr>2D image processing history</vt:lpstr>
      <vt:lpstr>2D image processing history</vt:lpstr>
      <vt:lpstr>2D image processing history</vt:lpstr>
      <vt:lpstr>2D image processing history</vt:lpstr>
      <vt:lpstr>2D image processing history</vt:lpstr>
      <vt:lpstr>Dev env</vt:lpstr>
      <vt:lpstr>Dev env</vt:lpstr>
      <vt:lpstr>Dev env</vt:lpstr>
      <vt:lpstr>REF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Axis Projection Network</dc:title>
  <dc:creator>김대열</dc:creator>
  <cp:lastModifiedBy>김대열</cp:lastModifiedBy>
  <cp:revision>18</cp:revision>
  <dcterms:created xsi:type="dcterms:W3CDTF">2022-07-24T14:06:44Z</dcterms:created>
  <dcterms:modified xsi:type="dcterms:W3CDTF">2022-09-01T11:45:23Z</dcterms:modified>
</cp:coreProperties>
</file>